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8" r:id="rId2"/>
    <p:sldId id="334" r:id="rId3"/>
    <p:sldId id="282" r:id="rId4"/>
    <p:sldId id="283" r:id="rId5"/>
    <p:sldId id="286" r:id="rId6"/>
    <p:sldId id="288" r:id="rId7"/>
    <p:sldId id="289" r:id="rId8"/>
    <p:sldId id="287" r:id="rId9"/>
    <p:sldId id="290" r:id="rId10"/>
    <p:sldId id="300" r:id="rId11"/>
    <p:sldId id="275" r:id="rId12"/>
    <p:sldId id="299" r:id="rId13"/>
    <p:sldId id="281" r:id="rId14"/>
    <p:sldId id="321" r:id="rId15"/>
    <p:sldId id="273" r:id="rId16"/>
    <p:sldId id="298" r:id="rId17"/>
    <p:sldId id="323" r:id="rId18"/>
    <p:sldId id="324" r:id="rId19"/>
    <p:sldId id="277" r:id="rId20"/>
    <p:sldId id="297" r:id="rId21"/>
    <p:sldId id="296" r:id="rId22"/>
    <p:sldId id="271" r:id="rId23"/>
    <p:sldId id="295" r:id="rId24"/>
    <p:sldId id="280" r:id="rId25"/>
    <p:sldId id="294" r:id="rId26"/>
    <p:sldId id="293" r:id="rId27"/>
    <p:sldId id="304" r:id="rId28"/>
    <p:sldId id="292" r:id="rId29"/>
    <p:sldId id="308" r:id="rId30"/>
    <p:sldId id="325" r:id="rId31"/>
    <p:sldId id="279" r:id="rId32"/>
    <p:sldId id="276" r:id="rId33"/>
    <p:sldId id="291" r:id="rId34"/>
    <p:sldId id="309" r:id="rId35"/>
    <p:sldId id="310" r:id="rId36"/>
    <p:sldId id="270" r:id="rId37"/>
    <p:sldId id="311" r:id="rId38"/>
    <p:sldId id="315" r:id="rId39"/>
    <p:sldId id="274" r:id="rId40"/>
    <p:sldId id="316" r:id="rId41"/>
    <p:sldId id="272" r:id="rId42"/>
    <p:sldId id="317" r:id="rId43"/>
    <p:sldId id="332" r:id="rId44"/>
    <p:sldId id="318" r:id="rId45"/>
    <p:sldId id="320" r:id="rId46"/>
    <p:sldId id="319" r:id="rId47"/>
    <p:sldId id="302" r:id="rId48"/>
    <p:sldId id="303" r:id="rId49"/>
    <p:sldId id="333" r:id="rId50"/>
    <p:sldId id="322" r:id="rId51"/>
    <p:sldId id="326" r:id="rId52"/>
    <p:sldId id="327" r:id="rId53"/>
    <p:sldId id="329" r:id="rId54"/>
    <p:sldId id="328" r:id="rId55"/>
    <p:sldId id="331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0" autoAdjust="0"/>
    <p:restoredTop sz="88612" autoAdjust="0"/>
  </p:normalViewPr>
  <p:slideViewPr>
    <p:cSldViewPr>
      <p:cViewPr>
        <p:scale>
          <a:sx n="59" d="100"/>
          <a:sy n="59" d="100"/>
        </p:scale>
        <p:origin x="-144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2015-06-26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lotsztutowo.mierzeja.pl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tsztutowo_old.mierzeja.pl/pictures/378.jpg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lotsztutowo_old.mierzeja.pl/pictures/576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lotsztutowo_old.mierzeja.pl/pictures/60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tsztutowo_old.mierzeja.pl/pictures/426.jpg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lotsztutowo_old.mierzeja.pl/pictures/431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lotsztutowo_old.mierzeja.pl/pictures/6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www.lotsztutowo_old.mierzeja.pl/pictures/848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tsztutowo_old.mierzeja.pl/pictures/575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://www.lotsztutowo_old.mierzeja.pl/pictures/561.jpg" TargetMode="Externa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otsztutowo_old.mierzeja.pl/pictures/489.jpg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://www.lotsztutowo_old.mierzeja.pl/pictures/64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tsztutowo_old.mierzeja.pl/pictures/462.jpg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://www.lotsztutowo_old.mierzeja.pl/pictures/461.jpg" TargetMode="External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hyperlink" Target="http://www.lotsztutowo_old.mierzeja.pl/pictures/772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tsztutowo.mierzeja.pl/file/DSCF2722_1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69.png"/><Relationship Id="rId4" Type="http://schemas.openxmlformats.org/officeDocument/2006/relationships/image" Target="../media/image41.png"/><Relationship Id="rId9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opencaching.p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800200"/>
          </a:xfrm>
        </p:spPr>
        <p:txBody>
          <a:bodyPr>
            <a:normAutofit/>
          </a:bodyPr>
          <a:lstStyle/>
          <a:p>
            <a:r>
              <a:rPr lang="pl-PL" sz="3100" b="1" dirty="0" smtClean="0">
                <a:solidFill>
                  <a:schemeClr val="tx1"/>
                </a:solidFill>
              </a:rPr>
              <a:t/>
            </a:r>
            <a:br>
              <a:rPr lang="pl-PL" sz="3100" b="1" dirty="0" smtClean="0">
                <a:solidFill>
                  <a:schemeClr val="tx1"/>
                </a:solidFill>
              </a:rPr>
            </a:br>
            <a:endParaRPr lang="pl-PL" sz="1800" b="1" dirty="0">
              <a:solidFill>
                <a:schemeClr val="tx1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sz="3200" b="1" i="1" dirty="0" smtClean="0"/>
              <a:t> </a:t>
            </a:r>
            <a:r>
              <a:rPr lang="pl-PL" sz="4700" b="1" i="1" dirty="0"/>
              <a:t>Turystyka na Mierzei Wiślanej w okresie 10 lat działalności </a:t>
            </a:r>
            <a:endParaRPr lang="pl-PL" sz="4700" b="1" i="1" dirty="0" smtClean="0"/>
          </a:p>
          <a:p>
            <a:pPr marL="0" indent="0" algn="ctr">
              <a:buNone/>
            </a:pPr>
            <a:r>
              <a:rPr lang="pl-PL" sz="4700" b="1" i="1" dirty="0" smtClean="0"/>
              <a:t>Lokalnej </a:t>
            </a:r>
            <a:r>
              <a:rPr lang="pl-PL" sz="4700" b="1" i="1" dirty="0"/>
              <a:t>Organizacji Turystycznej </a:t>
            </a:r>
            <a:endParaRPr lang="pl-PL" sz="4700" b="1" i="1" dirty="0" smtClean="0"/>
          </a:p>
          <a:p>
            <a:pPr marL="0" indent="0" algn="ctr">
              <a:buNone/>
            </a:pPr>
            <a:r>
              <a:rPr lang="pl-PL" sz="4700" b="1" i="1" dirty="0" smtClean="0"/>
              <a:t>Gminy Sztutowo</a:t>
            </a:r>
          </a:p>
          <a:p>
            <a:pPr marL="0" indent="0" algn="ctr">
              <a:buNone/>
            </a:pPr>
            <a:r>
              <a:rPr lang="pl-PL" sz="4700" b="1" i="1" dirty="0" smtClean="0"/>
              <a:t>  2005-2015 </a:t>
            </a:r>
            <a:endParaRPr lang="pl-PL" sz="4700" dirty="0"/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endParaRPr lang="pl-PL" sz="3200" dirty="0" smtClean="0"/>
          </a:p>
          <a:p>
            <a:pPr marL="0" indent="0" algn="ctr">
              <a:buNone/>
            </a:pPr>
            <a:r>
              <a:rPr lang="pl-PL" sz="2800" dirty="0" smtClean="0"/>
              <a:t>27 czerwca 2015 r.  Krystyna Chabska</a:t>
            </a:r>
            <a:endParaRPr lang="pl-PL" sz="2800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5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7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/>
            <a:r>
              <a:rPr lang="pl-PL" sz="7200" dirty="0"/>
              <a:t>Na wniosek członków LOT – Urząd Gminy w Sztutowie uruchomił Informację Turystyczną w </a:t>
            </a:r>
            <a:r>
              <a:rPr lang="pl-PL" sz="7200" dirty="0" smtClean="0"/>
              <a:t>Sztutowie i Kątach Rybackich,  które cieszyły </a:t>
            </a:r>
            <a:r>
              <a:rPr lang="pl-PL" sz="7200" dirty="0"/>
              <a:t>się dużym zainteresowaniem turystów oraz właścicieli obiektów </a:t>
            </a:r>
            <a:r>
              <a:rPr lang="pl-PL" sz="7200" dirty="0" smtClean="0"/>
              <a:t>turystycznych.</a:t>
            </a:r>
            <a:r>
              <a:rPr lang="pl-PL" sz="7200" dirty="0"/>
              <a:t> </a:t>
            </a:r>
          </a:p>
          <a:p>
            <a:pPr lvl="0"/>
            <a:r>
              <a:rPr lang="pl-PL" sz="7200" dirty="0"/>
              <a:t>Członkowie LOT-u z własnych środków finansowych wykonali </a:t>
            </a:r>
          </a:p>
          <a:p>
            <a:pPr marL="0" indent="0">
              <a:buNone/>
            </a:pPr>
            <a:r>
              <a:rPr lang="pl-PL" sz="7200" dirty="0" smtClean="0"/>
              <a:t>       pierwszy </a:t>
            </a:r>
            <a:r>
              <a:rPr lang="pl-PL" sz="7200" dirty="0"/>
              <a:t>folder turystyczny, który był rozprowadzany na targach </a:t>
            </a:r>
            <a:r>
              <a:rPr lang="pl-PL" sz="7200" dirty="0" smtClean="0"/>
              <a:t>  </a:t>
            </a:r>
          </a:p>
          <a:p>
            <a:pPr marL="0" indent="0">
              <a:buNone/>
            </a:pPr>
            <a:r>
              <a:rPr lang="pl-PL" sz="7200" dirty="0"/>
              <a:t> </a:t>
            </a:r>
            <a:r>
              <a:rPr lang="pl-PL" sz="7200" dirty="0" smtClean="0"/>
              <a:t>      turystycznych</a:t>
            </a:r>
            <a:r>
              <a:rPr lang="pl-PL" sz="7200" dirty="0"/>
              <a:t> </a:t>
            </a:r>
            <a:r>
              <a:rPr lang="pl-PL" sz="7200" dirty="0" smtClean="0"/>
              <a:t>w </a:t>
            </a:r>
            <a:r>
              <a:rPr lang="pl-PL" sz="7200" dirty="0"/>
              <a:t>Katowicach, Białymstoku i Warszawie </a:t>
            </a:r>
          </a:p>
          <a:p>
            <a:r>
              <a:rPr lang="pl-PL" sz="7200" dirty="0"/>
              <a:t>utworzono własną stronę internetową </a:t>
            </a:r>
            <a:r>
              <a:rPr lang="pl-PL" sz="7200" u="sng" dirty="0" smtClean="0">
                <a:hlinkClick r:id="rId2"/>
              </a:rPr>
              <a:t>www.lotsztutowo.mierzeja.p</a:t>
            </a:r>
            <a:endParaRPr lang="pl-PL" sz="7200" dirty="0"/>
          </a:p>
          <a:p>
            <a:pPr lvl="0"/>
            <a:r>
              <a:rPr lang="pl-PL" sz="7200" dirty="0"/>
              <a:t>Dzięki dużemu zaangażowaniu i wsparciu władz Gminy Sztutowo wydana została „GAZETA WCZASOWA” – informator dla turystów</a:t>
            </a:r>
            <a:r>
              <a:rPr lang="pl-PL" sz="7200" dirty="0" smtClean="0"/>
              <a:t>.</a:t>
            </a:r>
            <a:endParaRPr lang="pl-PL" sz="7200" dirty="0"/>
          </a:p>
          <a:p>
            <a:pPr marL="0" indent="0">
              <a:buNone/>
            </a:pPr>
            <a:endParaRPr lang="pl-PL" sz="7200" dirty="0"/>
          </a:p>
          <a:p>
            <a:r>
              <a:rPr lang="pl-PL" sz="7200" dirty="0"/>
              <a:t>W 2005 r. LOT liczy 30 członków. </a:t>
            </a:r>
          </a:p>
          <a:p>
            <a:pPr marL="0" indent="0">
              <a:buNone/>
            </a:pPr>
            <a:endParaRPr lang="pl-PL" sz="72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>
                <a:solidFill>
                  <a:schemeClr val="tx1"/>
                </a:solidFill>
              </a:rPr>
              <a:t>Od 2005 r. cyklicznie  organizowany jest Ogólnopolski Turniej Piłki Siatkowej „Trójek” na boiskach „Mini </a:t>
            </a:r>
            <a:r>
              <a:rPr lang="pl-PL" sz="1600" b="1" dirty="0" err="1">
                <a:solidFill>
                  <a:schemeClr val="tx1"/>
                </a:solidFill>
              </a:rPr>
              <a:t>Camp</a:t>
            </a:r>
            <a:r>
              <a:rPr lang="pl-PL" sz="1600" b="1" dirty="0">
                <a:solidFill>
                  <a:schemeClr val="tx1"/>
                </a:solidFill>
              </a:rPr>
              <a:t>” i Bumerang z okazji Dnia Rybaka w Kątach Rybackich.</a:t>
            </a:r>
            <a:br>
              <a:rPr lang="pl-PL" sz="1600" b="1" dirty="0">
                <a:solidFill>
                  <a:schemeClr val="tx1"/>
                </a:solidFill>
              </a:rPr>
            </a:br>
            <a:endParaRPr lang="pl-PL" sz="1600" b="1" dirty="0">
              <a:solidFill>
                <a:schemeClr val="tx1"/>
              </a:solidFill>
            </a:endParaRPr>
          </a:p>
        </p:txBody>
      </p:sp>
      <p:pic>
        <p:nvPicPr>
          <p:cNvPr id="3076" name="Picture 4" descr="http://www.lotsztutowo_old.mierzeja.pl/pictures/51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44" y="3924327"/>
            <a:ext cx="3243187" cy="21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lotsztutowo_old.mierzeja.pl/pictures/518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64527"/>
            <a:ext cx="3081636" cy="20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http://www.lotsztutowo_old.mierzeja.pl/pictures/7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2844"/>
            <a:ext cx="2808312" cy="208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://www.lotsztutowo_old.mierzeja.pl/pictures/70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5" y="3620602"/>
            <a:ext cx="352839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http://www.lotsztutowo_old.mierzeja.pl/pictures/70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14" y="2592079"/>
            <a:ext cx="3148424" cy="2664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5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7" y="2248456"/>
            <a:ext cx="8352928" cy="4348895"/>
          </a:xfrm>
        </p:spPr>
        <p:txBody>
          <a:bodyPr>
            <a:noAutofit/>
          </a:bodyPr>
          <a:lstStyle/>
          <a:p>
            <a:pPr lvl="0"/>
            <a:r>
              <a:rPr lang="pl-PL" sz="1800" b="1" u="sng" dirty="0"/>
              <a:t>Przystąpienie LOT-u do Pomorskiej Regionalnej Organizacji Turystycznej, co zwiększyło zdecydowanie nasze możliwości promocyjne Gminy Sztutowo </a:t>
            </a:r>
            <a:endParaRPr lang="pl-PL" sz="1800" b="1" u="sng" dirty="0" smtClean="0"/>
          </a:p>
          <a:p>
            <a:pPr marL="0" lvl="0" indent="0">
              <a:buNone/>
            </a:pPr>
            <a:endParaRPr lang="pl-PL" sz="1800" dirty="0"/>
          </a:p>
          <a:p>
            <a:pPr lvl="0"/>
            <a:r>
              <a:rPr lang="pl-PL" sz="1800" dirty="0"/>
              <a:t>Uczestnictwo w realizacji projektu „Turystyka – Wspólna Sprawa” Europejskiego Funduszu Społecznego,</a:t>
            </a:r>
          </a:p>
          <a:p>
            <a:pPr lvl="0"/>
            <a:r>
              <a:rPr lang="pl-PL" sz="1800" dirty="0"/>
              <a:t>Współpraca w realizacji „Programu Rozwoju Dróg Wodnych – Delty Wisły i Zalewu Wiślanego” MDWE-70</a:t>
            </a:r>
          </a:p>
          <a:p>
            <a:pPr lvl="0"/>
            <a:r>
              <a:rPr lang="pl-PL" sz="1800" dirty="0"/>
              <a:t>Praca przy opracowaniu dokumentacji dla  produktu turystycznego „Promenada Rowerowa z Mikoszewa do Piasków” w ramach pracy grup partnerskich gmin: Stegna, Sztutowo, Krynica Morska.</a:t>
            </a:r>
          </a:p>
          <a:p>
            <a:pPr lvl="0"/>
            <a:r>
              <a:rPr lang="pl-PL" sz="1800" dirty="0"/>
              <a:t>IV  Regaty Łodzi Wiosłowych – Wilki Piknik Królewski – Wisła Królewiecka - Sztutowo,</a:t>
            </a:r>
          </a:p>
          <a:p>
            <a:pPr lvl="0"/>
            <a:r>
              <a:rPr lang="pl-PL" sz="1800" dirty="0"/>
              <a:t>III Ogólnopolski Turniej w Piłce Siatkowej- Stowarzyszenia Weteranów Polski – „Na Wydmie Sztutowo”</a:t>
            </a:r>
          </a:p>
          <a:p>
            <a:endParaRPr lang="pl-PL" sz="1800" dirty="0"/>
          </a:p>
          <a:p>
            <a:endParaRPr lang="pl-PL" sz="1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2006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42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800200"/>
          </a:xfrm>
        </p:spPr>
        <p:txBody>
          <a:bodyPr>
            <a:normAutofit/>
          </a:bodyPr>
          <a:lstStyle/>
          <a:p>
            <a:r>
              <a:rPr lang="pl-PL" sz="3100" b="1" dirty="0"/>
              <a:t/>
            </a:r>
            <a:br>
              <a:rPr lang="pl-PL" sz="3100" b="1" dirty="0"/>
            </a:br>
            <a:r>
              <a:rPr lang="pl-PL" sz="1800" dirty="0" smtClean="0">
                <a:solidFill>
                  <a:schemeClr val="tx1"/>
                </a:solidFill>
              </a:rPr>
              <a:t>Od początku działalności LOT angażował się w organizację  imprez przyciągających turystów</a:t>
            </a:r>
            <a:r>
              <a:rPr lang="pl-PL" sz="1800" b="1" dirty="0" smtClean="0">
                <a:solidFill>
                  <a:schemeClr val="tx1"/>
                </a:solidFill>
              </a:rPr>
              <a:t>:</a:t>
            </a:r>
            <a:br>
              <a:rPr lang="pl-PL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 Eliminacje w </a:t>
            </a:r>
            <a:r>
              <a:rPr lang="pl-PL" sz="1800" b="1" dirty="0">
                <a:solidFill>
                  <a:schemeClr val="tx1"/>
                </a:solidFill>
              </a:rPr>
              <a:t>eliminacji do Mistrzostw Świata w poławianiu bursztynu na plaży w Sztutowie i Kątach Rybackich</a:t>
            </a:r>
          </a:p>
        </p:txBody>
      </p:sp>
      <p:pic>
        <p:nvPicPr>
          <p:cNvPr id="1026" name="Picture 2" descr="C:\Users\Krystyna\AppData\Local\Temp\Rar$DIa0.695\DSCN2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4195991" cy="314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rystyna\AppData\Local\Temp\Rar$DIa0.594\DSCN2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http://www.lotsztutowo_old.mierzeja.pl/pictures/576m.jpg">
            <a:hlinkClick r:id="rId4" tooltip="&quot;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4261"/>
            <a:ext cx="2684476" cy="208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ymbol zastępczy zawartości 12" descr="http://www.lotsztutowo_old.mierzeja.pl/pictures/378m.jpg">
            <a:hlinkClick r:id="rId6" tooltip="&quot;&quot;"/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903621" cy="187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1296144" cy="9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7" y="2636912"/>
            <a:ext cx="8352928" cy="3960439"/>
          </a:xfrm>
        </p:spPr>
        <p:txBody>
          <a:bodyPr>
            <a:noAutofit/>
          </a:bodyPr>
          <a:lstStyle/>
          <a:p>
            <a:pPr lvl="0"/>
            <a:r>
              <a:rPr lang="pl-PL" sz="2000" dirty="0"/>
              <a:t>Zredagowanie i wydanie z dofinansowaniem z PROT folderu „</a:t>
            </a:r>
            <a:r>
              <a:rPr lang="pl-PL" sz="2000" b="1" i="1" dirty="0"/>
              <a:t>Słoneczna Mierzeja”.</a:t>
            </a:r>
            <a:endParaRPr lang="pl-PL" sz="2000" dirty="0"/>
          </a:p>
          <a:p>
            <a:pPr lvl="0"/>
            <a:r>
              <a:rPr lang="pl-PL" sz="2000" dirty="0"/>
              <a:t>Przeprowadzenie ankiety wśród turystów wypoczywających w Gminie Sztutowo na temat </a:t>
            </a:r>
            <a:r>
              <a:rPr lang="pl-PL" sz="2000" b="1" dirty="0"/>
              <a:t>budowy kanału w Skowronkach</a:t>
            </a:r>
            <a:r>
              <a:rPr lang="pl-PL" sz="2000" dirty="0"/>
              <a:t>, oraz udział w dyskusji na konferencji w Krynicy Morskiej i uczestniczenie w programie telewizyjnym „BEZ CIĘCIA” w TV Gdańsk</a:t>
            </a:r>
          </a:p>
          <a:p>
            <a:pPr lvl="0"/>
            <a:r>
              <a:rPr lang="pl-PL" sz="2000" dirty="0"/>
              <a:t>Dofinansowanie maszynopisu przewodnika „ </a:t>
            </a:r>
            <a:r>
              <a:rPr lang="pl-PL" sz="2000" b="1" dirty="0"/>
              <a:t>Ze Sztutowa wszędzie blisko</a:t>
            </a:r>
            <a:r>
              <a:rPr lang="pl-PL" sz="2000" dirty="0"/>
              <a:t>” autorstwa Bogusława Błaszaka</a:t>
            </a:r>
          </a:p>
          <a:p>
            <a:pPr lvl="0"/>
            <a:r>
              <a:rPr lang="pl-PL" sz="2000" dirty="0"/>
              <a:t>Utworzenie i  administrowanie stroną internetową </a:t>
            </a:r>
            <a:r>
              <a:rPr lang="pl-PL" sz="2000" b="1" dirty="0"/>
              <a:t>www.lotsztutowo.mierzeja.pl </a:t>
            </a:r>
          </a:p>
          <a:p>
            <a:pPr marL="0" indent="0">
              <a:buNone/>
            </a:pPr>
            <a:r>
              <a:rPr lang="pl-PL" sz="2000" b="1" dirty="0"/>
              <a:t> </a:t>
            </a:r>
          </a:p>
          <a:p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2007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1340768"/>
            <a:ext cx="7408333" cy="4785395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Turniej mini </a:t>
            </a:r>
            <a:r>
              <a:rPr lang="pl-PL" dirty="0">
                <a:solidFill>
                  <a:schemeClr val="tx1"/>
                </a:solidFill>
              </a:rPr>
              <a:t>Beach </a:t>
            </a:r>
            <a:r>
              <a:rPr lang="pl-PL" dirty="0" err="1" smtClean="0">
                <a:solidFill>
                  <a:schemeClr val="tx1"/>
                </a:solidFill>
              </a:rPr>
              <a:t>Soccera</a:t>
            </a:r>
            <a:endParaRPr lang="pl-P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smtClean="0">
                <a:solidFill>
                  <a:schemeClr val="tx1"/>
                </a:solidFill>
              </a:rPr>
              <a:t>  </a:t>
            </a:r>
            <a:r>
              <a:rPr lang="pl-PL" dirty="0">
                <a:solidFill>
                  <a:schemeClr val="tx1"/>
                </a:solidFill>
              </a:rPr>
              <a:t> </a:t>
            </a:r>
            <a:r>
              <a:rPr lang="pl-PL" dirty="0" smtClean="0">
                <a:solidFill>
                  <a:schemeClr val="tx1"/>
                </a:solidFill>
              </a:rPr>
              <a:t>Turniej </a:t>
            </a:r>
            <a:r>
              <a:rPr lang="pl-PL" dirty="0">
                <a:solidFill>
                  <a:schemeClr val="tx1"/>
                </a:solidFill>
              </a:rPr>
              <a:t>siatkówki </a:t>
            </a:r>
            <a:r>
              <a:rPr lang="pl-PL" dirty="0" smtClean="0">
                <a:solidFill>
                  <a:schemeClr val="tx1"/>
                </a:solidFill>
              </a:rPr>
              <a:t>plażowej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    Lekcja </a:t>
            </a:r>
            <a:r>
              <a:rPr lang="pl-PL" dirty="0" err="1">
                <a:solidFill>
                  <a:schemeClr val="tx1"/>
                </a:solidFill>
              </a:rPr>
              <a:t>Zumby</a:t>
            </a:r>
            <a:r>
              <a:rPr lang="pl-PL" dirty="0"/>
              <a:t> 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 Sztutowskie lato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4" y="2708921"/>
            <a:ext cx="2857500" cy="396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6589745" cy="21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569" y="4527010"/>
            <a:ext cx="2862825" cy="21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334" y="4509120"/>
            <a:ext cx="2886677" cy="21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2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2636912"/>
            <a:ext cx="8496943" cy="3672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W związku z upłynięciem kadencji poprzedniego Zarządu, na  </a:t>
            </a:r>
            <a:r>
              <a:rPr lang="pl-PL" sz="1800" b="1" dirty="0" smtClean="0"/>
              <a:t>walnym </a:t>
            </a:r>
            <a:r>
              <a:rPr lang="pl-PL" sz="1800" b="1" dirty="0"/>
              <a:t>zebraniu w dniu 17.10.2008 r. , członkowie Stowarzyszenia w tajnym głosowaniu wybrali nowy </a:t>
            </a:r>
            <a:r>
              <a:rPr lang="pl-PL" sz="1800" b="1" dirty="0" smtClean="0"/>
              <a:t>Zarząd </a:t>
            </a:r>
            <a:r>
              <a:rPr lang="pl-PL" sz="1800" b="1" dirty="0"/>
              <a:t>w </a:t>
            </a:r>
            <a:r>
              <a:rPr lang="pl-PL" sz="1800" b="1" dirty="0" smtClean="0"/>
              <a:t>składzie:</a:t>
            </a:r>
            <a:endParaRPr lang="pl-PL" sz="1800" dirty="0"/>
          </a:p>
          <a:p>
            <a:r>
              <a:rPr lang="pl-PL" sz="1800" dirty="0"/>
              <a:t>1. Krystyna Chabska - Przewodnicząca</a:t>
            </a:r>
          </a:p>
          <a:p>
            <a:r>
              <a:rPr lang="pl-PL" sz="1800" dirty="0"/>
              <a:t>2. Janusz Domaszewski – Wiceprzewodniczący</a:t>
            </a:r>
          </a:p>
          <a:p>
            <a:r>
              <a:rPr lang="pl-PL" sz="1800" dirty="0"/>
              <a:t>3. Jan Apanowicz – </a:t>
            </a:r>
            <a:r>
              <a:rPr lang="pl-PL" sz="1800" dirty="0" smtClean="0"/>
              <a:t>Wiceprzewodniczący</a:t>
            </a: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>Komisja </a:t>
            </a:r>
            <a:r>
              <a:rPr lang="pl-PL" sz="1800" dirty="0"/>
              <a:t>rewizyjna:</a:t>
            </a:r>
          </a:p>
          <a:p>
            <a:pPr lvl="0"/>
            <a:r>
              <a:rPr lang="pl-PL" sz="1800" dirty="0"/>
              <a:t>Tatiana </a:t>
            </a:r>
            <a:r>
              <a:rPr lang="pl-PL" sz="1800" dirty="0" err="1"/>
              <a:t>Szloser</a:t>
            </a:r>
            <a:r>
              <a:rPr lang="pl-PL" sz="1800" dirty="0"/>
              <a:t> – przewodnicząca </a:t>
            </a:r>
          </a:p>
          <a:p>
            <a:pPr lvl="0"/>
            <a:r>
              <a:rPr lang="pl-PL" sz="1800" dirty="0"/>
              <a:t>Arkadiusz </a:t>
            </a:r>
            <a:r>
              <a:rPr lang="pl-PL" sz="1800" dirty="0" err="1"/>
              <a:t>Łaczyński</a:t>
            </a:r>
            <a:r>
              <a:rPr lang="pl-PL" sz="1800" dirty="0"/>
              <a:t> - sekretarz</a:t>
            </a:r>
          </a:p>
          <a:p>
            <a:pPr lvl="0"/>
            <a:r>
              <a:rPr lang="pl-PL" sz="1800" dirty="0"/>
              <a:t>Andrzej </a:t>
            </a:r>
            <a:r>
              <a:rPr lang="pl-PL" sz="1800" dirty="0" err="1"/>
              <a:t>Hordyński</a:t>
            </a:r>
            <a:r>
              <a:rPr lang="pl-PL" sz="1800" dirty="0"/>
              <a:t>- członek </a:t>
            </a:r>
          </a:p>
          <a:p>
            <a:pPr marL="0" indent="0">
              <a:buNone/>
            </a:pPr>
            <a:r>
              <a:rPr lang="pl-PL" sz="1800" b="1" dirty="0"/>
              <a:t> </a:t>
            </a:r>
            <a:endParaRPr lang="pl-PL" sz="1800" dirty="0"/>
          </a:p>
          <a:p>
            <a:endParaRPr lang="pl-PL" sz="1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2008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52728"/>
          </a:xfrm>
        </p:spPr>
        <p:txBody>
          <a:bodyPr/>
          <a:lstStyle/>
          <a:p>
            <a:r>
              <a:rPr lang="pl-PL" dirty="0" smtClean="0"/>
              <a:t>2008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http://www.lotsztutowo_old.mierzeja.pl/pictures/3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97" y="3429000"/>
            <a:ext cx="3580443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Zarząd LOT 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Od lewej: Jan Apanowicz, Krystyna Chabska, Janusz Domaszewski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65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2996952"/>
            <a:ext cx="8496943" cy="3312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Realizowane zadania:</a:t>
            </a:r>
          </a:p>
          <a:p>
            <a:pPr lvl="0"/>
            <a:r>
              <a:rPr lang="pl-PL" sz="2000" dirty="0"/>
              <a:t>Udział w targach turystycznych w: Berlinie, Krakowie, Gdańsku i</a:t>
            </a:r>
          </a:p>
          <a:p>
            <a:pPr marL="0" indent="0">
              <a:buNone/>
            </a:pPr>
            <a:r>
              <a:rPr lang="pl-PL" sz="2000" dirty="0"/>
              <a:t>Warszawie były prezentowane foldery „</a:t>
            </a:r>
            <a:r>
              <a:rPr lang="pl-PL" sz="2000" b="1" i="1" dirty="0"/>
              <a:t>Słoneczna Mierzeja” </a:t>
            </a:r>
            <a:r>
              <a:rPr lang="pl-PL" sz="2000" dirty="0"/>
              <a:t>i indywidualne materiały promocyjne</a:t>
            </a:r>
            <a:r>
              <a:rPr lang="pl-PL" sz="2000" dirty="0" smtClean="0"/>
              <a:t>.</a:t>
            </a:r>
          </a:p>
          <a:p>
            <a:pPr marL="0" indent="0">
              <a:buNone/>
            </a:pPr>
            <a:r>
              <a:rPr lang="pl-PL" sz="2000" dirty="0" smtClean="0"/>
              <a:t>Współorganizowanie imprez turystycznych:  </a:t>
            </a:r>
          </a:p>
          <a:p>
            <a:pPr>
              <a:buFont typeface="Arial" charset="0"/>
              <a:buChar char="•"/>
            </a:pPr>
            <a:r>
              <a:rPr lang="pl-PL" sz="2000" dirty="0" smtClean="0"/>
              <a:t>Międzynarodowe Połowy Bursztynu</a:t>
            </a:r>
          </a:p>
          <a:p>
            <a:pPr>
              <a:buFont typeface="Arial" charset="0"/>
              <a:buChar char="•"/>
            </a:pPr>
            <a:r>
              <a:rPr lang="pl-PL" sz="2000" dirty="0" smtClean="0"/>
              <a:t>Dni Rybaka</a:t>
            </a:r>
          </a:p>
          <a:p>
            <a:pPr>
              <a:buFont typeface="Arial" charset="0"/>
              <a:buChar char="•"/>
            </a:pPr>
            <a:r>
              <a:rPr lang="pl-PL" sz="2000" dirty="0" smtClean="0"/>
              <a:t>Pogoń za lisem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 </a:t>
            </a:r>
          </a:p>
          <a:p>
            <a:endParaRPr lang="pl-PL" sz="1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2008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1800" b="1" dirty="0">
                <a:solidFill>
                  <a:schemeClr val="tx1"/>
                </a:solidFill>
              </a:rPr>
              <a:t>„Pogoń za lisem” w Ośrodku Jazdy Konnej w Sztutowie (gospodarz)  - impreza z  okazji </a:t>
            </a:r>
            <a:r>
              <a:rPr lang="pl-PL" sz="1800" b="1" dirty="0" err="1">
                <a:solidFill>
                  <a:schemeClr val="tx1"/>
                </a:solidFill>
              </a:rPr>
              <a:t>Hubertusa</a:t>
            </a:r>
            <a:r>
              <a:rPr lang="pl-PL" sz="1800" b="1" dirty="0">
                <a:solidFill>
                  <a:schemeClr val="tx1"/>
                </a:solidFill>
              </a:rPr>
              <a:t> - święta jeźdźców i myśliwych, zawody o puchar </a:t>
            </a:r>
            <a:r>
              <a:rPr lang="pl-PL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>
                <a:solidFill>
                  <a:schemeClr val="tx1"/>
                </a:solidFill>
              </a:rPr>
              <a:t>LOT Sztutowo</a:t>
            </a:r>
            <a:br>
              <a:rPr lang="pl-PL" sz="1800" b="1" dirty="0">
                <a:solidFill>
                  <a:schemeClr val="tx1"/>
                </a:solidFill>
              </a:rPr>
            </a:br>
            <a:endParaRPr lang="pl-PL" sz="18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http://www.lotsztutowo_old.mierzeja.pl/pictures/607m.jpg">
            <a:hlinkClick r:id="rId2" tooltip="&quot;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74441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://www.lotsztutowo_old.mierzeja.pl/pictures/431m.jpg">
            <a:hlinkClick r:id="rId4" tooltip="&quot;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37012"/>
            <a:ext cx="3960440" cy="289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://www.lotsztutowo_old.mierzeja.pl/pictures/426m.jpg">
            <a:hlinkClick r:id="rId6" tooltip="&quot;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4536505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5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800200"/>
          </a:xfrm>
        </p:spPr>
        <p:txBody>
          <a:bodyPr>
            <a:normAutofit/>
          </a:bodyPr>
          <a:lstStyle/>
          <a:p>
            <a:r>
              <a:rPr lang="pl-PL" sz="3100" b="1" dirty="0" smtClean="0">
                <a:solidFill>
                  <a:schemeClr val="tx1"/>
                </a:solidFill>
              </a:rPr>
              <a:t/>
            </a:r>
            <a:br>
              <a:rPr lang="pl-PL" sz="3100" b="1" dirty="0" smtClean="0">
                <a:solidFill>
                  <a:schemeClr val="tx1"/>
                </a:solidFill>
              </a:rPr>
            </a:br>
            <a:endParaRPr lang="pl-PL" sz="1800" b="1" dirty="0">
              <a:solidFill>
                <a:schemeClr val="tx1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Stowarzyszenie zrzesza osoby fizyczne i osoby prawne, głównie właścicieli obiektów turystycznych z Kątów Rybackich i Sztutowa.</a:t>
            </a:r>
          </a:p>
          <a:p>
            <a:pPr marL="0" indent="0" algn="ctr">
              <a:buNone/>
            </a:pPr>
            <a:r>
              <a:rPr lang="pl-PL" sz="2800" dirty="0" smtClean="0"/>
              <a:t>Aktualnie jest to 27 podmiotów. </a:t>
            </a:r>
          </a:p>
          <a:p>
            <a:pPr marL="0" indent="0" algn="ctr">
              <a:buNone/>
            </a:pPr>
            <a:r>
              <a:rPr lang="pl-PL" sz="2800" dirty="0" smtClean="0"/>
              <a:t> Członkiem Stowarzyszenia jest również Gmina Sztutowo. </a:t>
            </a:r>
            <a:endParaRPr lang="pl-PL" sz="2800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5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rystyna\Desktop\LOT 2015\herb Gminy Sztutow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6361" y="5157191"/>
            <a:ext cx="1203852" cy="14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636912"/>
            <a:ext cx="7660373" cy="3672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/>
              <a:t>Na Walnym Zgromadzeniu</a:t>
            </a:r>
          </a:p>
          <a:p>
            <a:pPr marL="0" indent="0">
              <a:buNone/>
            </a:pPr>
            <a:r>
              <a:rPr lang="pl-PL" sz="1600" dirty="0"/>
              <a:t>Członków w dniu 23 października 2009 r. podjęto uchwałę o zmianie w składzie zarządu. </a:t>
            </a:r>
          </a:p>
          <a:p>
            <a:pPr marL="0" indent="0">
              <a:buNone/>
            </a:pPr>
            <a:r>
              <a:rPr lang="pl-PL" sz="1600" dirty="0"/>
              <a:t>Pan Jan Apanowicz zrezygnował z funkcji wiceprzewodniczącego, powołany został na to stanowisko p. Arkadiusz </a:t>
            </a:r>
            <a:r>
              <a:rPr lang="pl-PL" sz="1600" dirty="0" err="1"/>
              <a:t>Łaczyński</a:t>
            </a:r>
            <a:r>
              <a:rPr lang="pl-PL" sz="1600" dirty="0"/>
              <a:t>. </a:t>
            </a:r>
          </a:p>
          <a:p>
            <a:pPr marL="0" indent="0">
              <a:buNone/>
            </a:pPr>
            <a:r>
              <a:rPr lang="pl-PL" sz="1600" dirty="0"/>
              <a:t> </a:t>
            </a:r>
          </a:p>
          <a:p>
            <a:r>
              <a:rPr lang="pl-PL" sz="1600" dirty="0"/>
              <a:t>Skład Zarządu:</a:t>
            </a:r>
          </a:p>
          <a:p>
            <a:pPr marL="0" indent="0">
              <a:buNone/>
            </a:pPr>
            <a:r>
              <a:rPr lang="pl-PL" sz="1600" dirty="0"/>
              <a:t>1. Krystyna Chabska - Przewodnicząca</a:t>
            </a:r>
          </a:p>
          <a:p>
            <a:pPr marL="0" indent="0">
              <a:buNone/>
            </a:pPr>
            <a:r>
              <a:rPr lang="pl-PL" sz="1600" dirty="0"/>
              <a:t>2. Janusz Domaszewski – Wiceprzewodniczący</a:t>
            </a:r>
          </a:p>
          <a:p>
            <a:pPr marL="0" indent="0">
              <a:buNone/>
            </a:pPr>
            <a:r>
              <a:rPr lang="pl-PL" sz="1600" dirty="0"/>
              <a:t>3. Arkadiusz </a:t>
            </a:r>
            <a:r>
              <a:rPr lang="pl-PL" sz="1600" dirty="0" err="1"/>
              <a:t>Łaczyński</a:t>
            </a:r>
            <a:r>
              <a:rPr lang="pl-PL" sz="1600" dirty="0"/>
              <a:t> - Wiceprzewodniczący</a:t>
            </a:r>
          </a:p>
          <a:p>
            <a:pPr marL="0" indent="0">
              <a:buNone/>
            </a:pPr>
            <a:r>
              <a:rPr lang="pl-PL" sz="1600" dirty="0"/>
              <a:t> </a:t>
            </a:r>
            <a:r>
              <a:rPr lang="pl-PL" sz="1600" dirty="0">
                <a:hlinkClick r:id="rId2" tooltip="&quot;&quot; "/>
              </a:rPr>
              <a:t> </a:t>
            </a: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1600" dirty="0"/>
              <a:t>Od lewej: Janusz Domaszewski, Krystyna Chabska, Arkadiusz </a:t>
            </a:r>
            <a:r>
              <a:rPr lang="pl-PL" sz="1600" dirty="0" err="1"/>
              <a:t>łaczyński</a:t>
            </a:r>
            <a:endParaRPr lang="pl-PL" sz="1600" dirty="0"/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1600" dirty="0"/>
              <a:t> </a:t>
            </a:r>
          </a:p>
          <a:p>
            <a:pPr marL="0" indent="0">
              <a:buNone/>
            </a:pPr>
            <a:r>
              <a:rPr lang="pl-PL" sz="1600" dirty="0"/>
              <a:t> </a:t>
            </a:r>
          </a:p>
          <a:p>
            <a:endParaRPr lang="pl-PL" sz="16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2009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http://www.lotsztutowo_old.mierzeja.pl/pictures/848m.jpg">
            <a:hlinkClick r:id="rId4" tooltip="&quot;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65703"/>
            <a:ext cx="2736304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4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Realizowane zadania:</a:t>
            </a:r>
          </a:p>
          <a:p>
            <a:pPr marL="0" lvl="0" indent="0">
              <a:buNone/>
            </a:pPr>
            <a:r>
              <a:rPr lang="pl-PL" dirty="0"/>
              <a:t>Organizacja Dni Rybaka w oparciu o dotację z Samorządu Województwa Pomorskiego dotacja na organizację Dnia Rybaka 2009 - 3 800,00 zł,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2009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http://www.lotsztutowo_old.mierzeja.pl/pictures/575m.jpg">
            <a:hlinkClick r:id="rId3" tooltip="&quot;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9120"/>
            <a:ext cx="280831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://www.lotsztutowo_old.mierzeja.pl/pictures/561m.jpg">
            <a:hlinkClick r:id="rId5" tooltip="&quot;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94" y="4509120"/>
            <a:ext cx="1356986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8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1600" b="1" dirty="0" smtClean="0">
                <a:solidFill>
                  <a:schemeClr val="tx1"/>
                </a:solidFill>
              </a:rPr>
              <a:t>  </a:t>
            </a:r>
            <a:r>
              <a:rPr lang="pl-PL" sz="1600" b="1" dirty="0">
                <a:solidFill>
                  <a:schemeClr val="tx1"/>
                </a:solidFill>
              </a:rPr>
              <a:t>DNI </a:t>
            </a:r>
            <a:r>
              <a:rPr lang="pl-PL" sz="1600" b="1" dirty="0" smtClean="0">
                <a:solidFill>
                  <a:schemeClr val="tx1"/>
                </a:solidFill>
              </a:rPr>
              <a:t>RYBAKA</a:t>
            </a:r>
            <a:br>
              <a:rPr lang="pl-PL" sz="1600" b="1" dirty="0" smtClean="0">
                <a:solidFill>
                  <a:schemeClr val="tx1"/>
                </a:solidFill>
              </a:rPr>
            </a:b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>
                <a:solidFill>
                  <a:schemeClr val="tx1"/>
                </a:solidFill>
              </a:rPr>
              <a:t>OGÓLNOPOLSKIE IMIENINY PIOTRA I </a:t>
            </a:r>
            <a:r>
              <a:rPr lang="pl-PL" sz="1600" b="1" dirty="0" smtClean="0">
                <a:solidFill>
                  <a:schemeClr val="tx1"/>
                </a:solidFill>
              </a:rPr>
              <a:t>PAWŁA</a:t>
            </a:r>
            <a:br>
              <a:rPr lang="pl-PL" sz="1600" b="1" dirty="0" smtClean="0">
                <a:solidFill>
                  <a:schemeClr val="tx1"/>
                </a:solidFill>
              </a:rPr>
            </a:b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>
                <a:solidFill>
                  <a:schemeClr val="tx1"/>
                </a:solidFill>
              </a:rPr>
              <a:t>W KĄTACH </a:t>
            </a:r>
            <a:r>
              <a:rPr lang="pl-PL" sz="1600" b="1" dirty="0" smtClean="0">
                <a:solidFill>
                  <a:schemeClr val="tx1"/>
                </a:solidFill>
              </a:rPr>
              <a:t>RYBACKICH</a:t>
            </a:r>
            <a:br>
              <a:rPr lang="pl-PL" sz="1600" b="1" dirty="0" smtClean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Kilkakrotnie pozyskaliśmy dodatkowe </a:t>
            </a:r>
            <a:r>
              <a:rPr lang="pl-PL" sz="1600" dirty="0" smtClean="0">
                <a:solidFill>
                  <a:schemeClr val="tx1"/>
                </a:solidFill>
              </a:rPr>
              <a:t>fundusze zewnętrzne  od Samorządu Województwa Pomorskiego i  Powiatu Nowodworskiego w na </a:t>
            </a:r>
            <a:r>
              <a:rPr lang="pl-PL" sz="1600" dirty="0">
                <a:solidFill>
                  <a:schemeClr val="tx1"/>
                </a:solidFill>
              </a:rPr>
              <a:t>organizację tej imprezy.</a:t>
            </a:r>
            <a:br>
              <a:rPr lang="pl-PL" sz="1600" dirty="0">
                <a:solidFill>
                  <a:schemeClr val="tx1"/>
                </a:solidFill>
              </a:rPr>
            </a:br>
            <a:endParaRPr lang="pl-PL" sz="16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http://www.sztutowo.pl/wp-content/uploads/2013/06/2013_maly_RGB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95113"/>
            <a:ext cx="2879725" cy="373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23" y="3867698"/>
            <a:ext cx="3223012" cy="242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69" y="1544551"/>
            <a:ext cx="2829432" cy="42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 descr="http://www.lotsztutowo_old.mierzeja.pl/pictures/57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99" y="3761169"/>
            <a:ext cx="3355085" cy="259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://www.lotsztutowo_old.mierzeja.pl/pictures/7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80" y="4949973"/>
            <a:ext cx="211582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http://www.lotsztutowo_old.mierzeja.pl/pictures/786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515388"/>
            <a:ext cx="2990028" cy="236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867197"/>
            <a:ext cx="2176463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4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Remont lokalu LOT w Kątach Rybackich na </a:t>
            </a:r>
            <a:r>
              <a:rPr lang="pl-PL" dirty="0" smtClean="0"/>
              <a:t>                               ul</a:t>
            </a:r>
            <a:r>
              <a:rPr lang="pl-PL" dirty="0"/>
              <a:t>. Rybacka 41</a:t>
            </a:r>
          </a:p>
          <a:p>
            <a:pPr lvl="0"/>
            <a:r>
              <a:rPr lang="pl-PL" dirty="0"/>
              <a:t>Wznowienie wydania folderu "Słoneczna Mierzeja</a:t>
            </a:r>
            <a:r>
              <a:rPr lang="pl-PL" dirty="0" smtClean="0"/>
              <a:t>”               </a:t>
            </a:r>
            <a:r>
              <a:rPr lang="pl-PL" dirty="0"/>
              <a:t>i zakup </a:t>
            </a:r>
            <a:r>
              <a:rPr lang="pl-PL" dirty="0" err="1"/>
              <a:t>baneru</a:t>
            </a:r>
            <a:r>
              <a:rPr lang="pl-PL" dirty="0"/>
              <a:t> promującego LOT </a:t>
            </a:r>
          </a:p>
          <a:p>
            <a:pPr lvl="0"/>
            <a:r>
              <a:rPr lang="pl-PL" dirty="0"/>
              <a:t>Udział w targach turystycznych w </a:t>
            </a:r>
            <a:r>
              <a:rPr lang="pl-PL" dirty="0" smtClean="0"/>
              <a:t>Berlinie                                   </a:t>
            </a:r>
            <a:r>
              <a:rPr lang="pl-PL" dirty="0"/>
              <a:t>i w Warszawie.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2009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Targi turystyczne – co roku uczestniczymy w targach m.in. w Warszawie, Gdańsku, Berlinie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http://www.lotsztutowo_old.mierzeja.pl/pictures/646m.jpg">
            <a:hlinkClick r:id="rId2" tooltip="&quot;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187220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://www.lotsztutowo_old.mierzeja.pl/pictures/461m.jpg">
            <a:hlinkClick r:id="rId4" tooltip="&quot;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34035"/>
            <a:ext cx="2045332" cy="218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://www.lotsztutowo_old.mierzeja.pl/pictures/462m.jpg">
            <a:hlinkClick r:id="rId6" tooltip="&quot;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86546"/>
            <a:ext cx="2072411" cy="263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://www.lotsztutowo_old.mierzeja.pl/pictures/489m.jpg">
            <a:hlinkClick r:id="rId8" tooltip="&quot;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07" y="1844824"/>
            <a:ext cx="3112165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3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pl-PL" dirty="0"/>
              <a:t>Przeprowadzenie  szkolenia dla członków LOT w zakresie biznes planu i pozyskiwania środków unijnych na działalność gospodarczą w ramach PROW na lata 2007 – 2013 i Osi 3 PROW „LEADER” – program wdrażany przez Lokalną Grupę Działania „Żuławy i Mierzeja”. </a:t>
            </a:r>
          </a:p>
          <a:p>
            <a:pPr lvl="0"/>
            <a:r>
              <a:rPr lang="pl-PL" dirty="0"/>
              <a:t>Porozumienie w sprawie przystąpienia do projektu </a:t>
            </a:r>
            <a:r>
              <a:rPr lang="pl-PL" b="1" dirty="0"/>
              <a:t>Zintegrowany System Informacji Turystycznej Województwa Pomorskiego .</a:t>
            </a:r>
          </a:p>
          <a:p>
            <a:pPr marL="0" indent="0">
              <a:buNone/>
            </a:pPr>
            <a:r>
              <a:rPr lang="pl-PL" dirty="0" smtClean="0"/>
              <a:t>      W </a:t>
            </a:r>
            <a:r>
              <a:rPr lang="pl-PL" dirty="0"/>
              <a:t>ramach projektu LOT uzyskał wyposażenie  punktu IT w komputer </a:t>
            </a:r>
            <a:r>
              <a:rPr lang="pl-PL" dirty="0" smtClean="0"/>
              <a:t>i     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urządzenie </a:t>
            </a:r>
            <a:r>
              <a:rPr lang="pl-PL" dirty="0"/>
              <a:t>wielofunkcyjne. 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lvl="0"/>
            <a:r>
              <a:rPr lang="pl-PL" dirty="0"/>
              <a:t>Zostało opracowanych 8 wniosków o dotację, z czego 3 otrzymały dofinansowanie</a:t>
            </a:r>
            <a:r>
              <a:rPr lang="pl-PL" dirty="0" smtClean="0"/>
              <a:t>.</a:t>
            </a:r>
          </a:p>
          <a:p>
            <a:pPr lvl="0"/>
            <a:endParaRPr lang="pl-PL" dirty="0"/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2009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pl-PL" sz="1400" dirty="0"/>
              <a:t>LOT Sztutowo był reprezentowany na spotkaniu w Helsinkach , gdzie </a:t>
            </a:r>
            <a:r>
              <a:rPr lang="pl-PL" sz="1400" dirty="0" smtClean="0"/>
              <a:t>zostały nawiązane </a:t>
            </a:r>
            <a:r>
              <a:rPr lang="pl-PL" sz="1400" dirty="0"/>
              <a:t>osobiste kontakty z Polskim Centrum Informacji w </a:t>
            </a:r>
            <a:r>
              <a:rPr lang="pl-PL" sz="1400" dirty="0" smtClean="0"/>
              <a:t>Helsinkach i </a:t>
            </a:r>
            <a:r>
              <a:rPr lang="pl-PL" sz="1400" dirty="0"/>
              <a:t>Sztokholmie. </a:t>
            </a:r>
          </a:p>
          <a:p>
            <a:pPr lvl="0"/>
            <a:r>
              <a:rPr lang="pl-PL" sz="1400" dirty="0"/>
              <a:t>Opracowanie i druk folderu </a:t>
            </a:r>
            <a:r>
              <a:rPr lang="pl-PL" sz="1400" b="1" i="1" dirty="0"/>
              <a:t>„W kraju kormoranów - rowerem, pieszo i </a:t>
            </a:r>
            <a:r>
              <a:rPr lang="pl-PL" sz="1400" b="1" i="1" dirty="0" smtClean="0"/>
              <a:t>z</a:t>
            </a:r>
            <a:r>
              <a:rPr lang="pl-PL" sz="1400" dirty="0"/>
              <a:t> </a:t>
            </a:r>
            <a:r>
              <a:rPr lang="pl-PL" sz="1400" b="1" i="1" dirty="0" smtClean="0"/>
              <a:t>kijkami</a:t>
            </a:r>
            <a:r>
              <a:rPr lang="pl-PL" sz="1400" b="1" i="1" dirty="0"/>
              <a:t>” </a:t>
            </a:r>
            <a:r>
              <a:rPr lang="pl-PL" sz="1400" dirty="0"/>
              <a:t>– w ramach konkursu na wsparcie wydawnictw </a:t>
            </a:r>
            <a:r>
              <a:rPr lang="pl-PL" sz="1400" dirty="0" smtClean="0"/>
              <a:t>promocyjnych realizowanych </a:t>
            </a:r>
            <a:r>
              <a:rPr lang="pl-PL" sz="1400" dirty="0"/>
              <a:t>przez członków Pomorskiej Regionalnej </a:t>
            </a:r>
            <a:r>
              <a:rPr lang="pl-PL" sz="1400" dirty="0" smtClean="0"/>
              <a:t>Organizacji Turystycznej</a:t>
            </a:r>
            <a:r>
              <a:rPr lang="pl-PL" sz="1400" dirty="0"/>
              <a:t>, dofinansowanie 2000 zł., nakład 2000 sztuk w</a:t>
            </a:r>
          </a:p>
          <a:p>
            <a:pPr marL="0" indent="0">
              <a:buNone/>
            </a:pPr>
            <a:r>
              <a:rPr lang="pl-PL" sz="1400" dirty="0" smtClean="0"/>
              <a:t>        językach</a:t>
            </a:r>
            <a:r>
              <a:rPr lang="pl-PL" sz="1400" dirty="0"/>
              <a:t>: polskim, angielskim, niemieckim, szwedzkim</a:t>
            </a:r>
            <a:r>
              <a:rPr lang="pl-PL" sz="1400" dirty="0" smtClean="0"/>
              <a:t>.</a:t>
            </a:r>
          </a:p>
          <a:p>
            <a:pPr marL="0" indent="0">
              <a:buNone/>
            </a:pPr>
            <a:endParaRPr lang="pl-PL" sz="1400" dirty="0"/>
          </a:p>
          <a:p>
            <a:r>
              <a:rPr lang="pl-PL" sz="1400" dirty="0"/>
              <a:t> </a:t>
            </a:r>
            <a:r>
              <a:rPr lang="pl-PL" sz="1400" dirty="0" smtClean="0"/>
              <a:t>   </a:t>
            </a:r>
            <a:r>
              <a:rPr lang="pl-PL" sz="1400" dirty="0"/>
              <a:t>Organizacja imprezy „Dzień Rybaka” , wsparcie finansowe Samorządu Województwa Pomorskiego w kwocie 3000 zł. na </a:t>
            </a:r>
            <a:r>
              <a:rPr lang="pl-PL" sz="1400" b="1" dirty="0"/>
              <a:t>wystawę starych fotografii pt. „Rybacy w Kątach” umiejscowionej w Muzeum Zalewu Wiślanego. </a:t>
            </a:r>
            <a:endParaRPr lang="pl-PL" sz="1400" dirty="0"/>
          </a:p>
          <a:p>
            <a:pPr>
              <a:buFontTx/>
              <a:buChar char="-"/>
            </a:pPr>
            <a:endParaRPr lang="pl-PL" sz="1400" dirty="0" smtClean="0"/>
          </a:p>
          <a:p>
            <a:pPr>
              <a:buFontTx/>
              <a:buChar char="-"/>
            </a:pPr>
            <a:r>
              <a:rPr lang="pl-PL" sz="1400" dirty="0" smtClean="0"/>
              <a:t>XV </a:t>
            </a:r>
            <a:r>
              <a:rPr lang="pl-PL" sz="1400" dirty="0"/>
              <a:t>Ogólnopolski Turniej Piłki Siatkowej Trójek Kobiet i </a:t>
            </a:r>
            <a:r>
              <a:rPr lang="pl-PL" sz="1400" dirty="0" smtClean="0"/>
              <a:t>Mężczyzn w Kątach  Rybackich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2010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i="1" dirty="0"/>
              <a:t> 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endParaRPr lang="pl-PL" sz="1400" b="1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  EDEN </a:t>
            </a:r>
            <a:r>
              <a:rPr lang="pl-PL" sz="2800" b="1" dirty="0">
                <a:solidFill>
                  <a:schemeClr val="tx1"/>
                </a:solidFill>
              </a:rPr>
              <a:t>-</a:t>
            </a:r>
            <a:r>
              <a:rPr lang="pl-PL" sz="2800" b="1" dirty="0" err="1" smtClean="0">
                <a:solidFill>
                  <a:schemeClr val="tx1"/>
                </a:solidFill>
              </a:rPr>
              <a:t>European</a:t>
            </a:r>
            <a:r>
              <a:rPr lang="pl-PL" sz="2800" b="1" dirty="0" smtClean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Destinations</a:t>
            </a:r>
            <a:r>
              <a:rPr lang="pl-PL" sz="2800" b="1" dirty="0">
                <a:solidFill>
                  <a:schemeClr val="tx1"/>
                </a:solidFill>
              </a:rPr>
              <a:t> of </a:t>
            </a:r>
            <a:r>
              <a:rPr lang="pl-PL" sz="2800" b="1" dirty="0" err="1">
                <a:solidFill>
                  <a:schemeClr val="tx1"/>
                </a:solidFill>
              </a:rPr>
              <a:t>ExcelleNce</a:t>
            </a:r>
            <a:endParaRPr lang="pl-PL" sz="2800" dirty="0"/>
          </a:p>
        </p:txBody>
      </p:sp>
      <p:pic>
        <p:nvPicPr>
          <p:cNvPr id="4" name="Picture 2" descr="C:\Users\Krystyna\Downloads\logo_e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166960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670209" y="3882390"/>
          <a:ext cx="5811520" cy="103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11520"/>
              </a:tblGrid>
              <a:tr h="429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 </a:t>
                      </a:r>
                      <a:endParaRPr lang="pl-PL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 </a:t>
                      </a:r>
                      <a:endParaRPr lang="pl-PL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2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               Pętla Żuławska</a:t>
                      </a:r>
                      <a:endParaRPr lang="pl-PL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2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99593" y="1638090"/>
            <a:ext cx="7776862" cy="951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EDEN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Wyróżnienie w KONKURSIE NA 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NAJLEPSZE EUROPEJSKIE DESTYNACJE TURYSTYCZNE 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Edycja Polska</a:t>
            </a: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2010 r.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200" b="1" dirty="0"/>
              <a:t>motyw przewodni</a:t>
            </a:r>
            <a:r>
              <a:rPr lang="pl-PL" sz="1200" dirty="0"/>
              <a:t> </a:t>
            </a:r>
            <a:r>
              <a:rPr lang="pl-PL" sz="1200" b="1" i="1" dirty="0"/>
              <a:t>„PRODUKT TURYSTYCZNEJ DESTYNACJI TWORZONY  W OPARCIU O WALORY OBSZARÓW NADWODNYCH</a:t>
            </a:r>
            <a:r>
              <a:rPr lang="pl-PL" sz="1200" b="1" i="1" dirty="0" smtClean="0"/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200" b="1" i="1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200" b="1" i="1" dirty="0" smtClean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200" b="1" i="1" dirty="0" smtClean="0"/>
              <a:t>Nazwa destynacji: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200" b="1" i="1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200" b="1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b="1" dirty="0">
              <a:solidFill>
                <a:srgbClr val="8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77" y="3627661"/>
            <a:ext cx="2299865" cy="278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64" y="4581128"/>
            <a:ext cx="2682800" cy="180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Krystyna\Desktop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34" y="3892682"/>
            <a:ext cx="1478950" cy="158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pl-PL" sz="1400" b="1" dirty="0"/>
              <a:t>EDEN – Wyróżnienie w KONKURSIE NA NAJLEPSZE EUROPEJSKIE DESTYNACJE TURYSTYCZNE , </a:t>
            </a:r>
            <a:r>
              <a:rPr lang="pl-PL" sz="1400" b="1" i="1" dirty="0"/>
              <a:t>Edycja Polska 2010 r. , </a:t>
            </a:r>
            <a:r>
              <a:rPr lang="pl-PL" sz="1400" b="1" dirty="0"/>
              <a:t>motyw przewodni </a:t>
            </a:r>
            <a:r>
              <a:rPr lang="pl-PL" sz="1400" b="1" i="1" dirty="0"/>
              <a:t>„PRODUKT TURYSTYCZNEJ DESTYNACJI TWORZONY  W OPARCIU O WALORY OBSZARÓW NADWODNYCH</a:t>
            </a:r>
            <a:r>
              <a:rPr lang="pl-PL" sz="1400" b="1" dirty="0"/>
              <a:t> </a:t>
            </a:r>
          </a:p>
          <a:p>
            <a:r>
              <a:rPr lang="pl-PL" sz="1400" dirty="0"/>
              <a:t>Międzynarodowy Konkurs na Najlepsze Europejskie Destynacje Turystyczne zapoczątkowany przez Komisję Europejską w 2006 roku, w Polsce od 2009 r.  </a:t>
            </a:r>
          </a:p>
          <a:p>
            <a:r>
              <a:rPr lang="pl-PL" sz="1400" dirty="0"/>
              <a:t>W drodze konkursu wyłanianie są najlepsze w całej Europie destynacje, które posiadają bardzo ciekawą i różnorodną ofertę dla turystów, w których z zaangażowaniem dba się o lokalne dziedzictwo kulturowe, środowisko przyrodnicze, a także gdzie podejmowane są starania o poprawę sytuacji ekonomicznej osób, które tam mieszkają.</a:t>
            </a:r>
          </a:p>
          <a:p>
            <a:r>
              <a:rPr lang="pl-PL" sz="1400" dirty="0"/>
              <a:t>Beneficjentami nagród w konkursie EDEN są </a:t>
            </a:r>
            <a:r>
              <a:rPr lang="pl-PL" sz="1400" u="sng" dirty="0"/>
              <a:t>wschodzące, mało znane europejskie ośrodki zlokalizowane w 27 państwach członkowskich oraz państwach kandydujących</a:t>
            </a:r>
            <a:r>
              <a:rPr lang="pl-PL" sz="1400" dirty="0"/>
              <a:t>.</a:t>
            </a:r>
          </a:p>
          <a:p>
            <a:r>
              <a:rPr lang="pl-PL" sz="1400" dirty="0"/>
              <a:t> Projekt EDEN pomaga w rozpowszechnianiu zrównoważonych praktyk stosowanych w wybranych ośrodkach z Unii Europejskiej oraz w przekształcaniu ich na ośrodki całoroczne. </a:t>
            </a:r>
          </a:p>
          <a:p>
            <a:r>
              <a:rPr lang="pl-PL" sz="1400" b="1" dirty="0"/>
              <a:t>Koordynatorem polskiej edycji konkursu jest Polska Organizacja Turystyczna.</a:t>
            </a:r>
            <a:endParaRPr lang="pl-PL" sz="1400" dirty="0"/>
          </a:p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  <a:p>
            <a:r>
              <a:rPr lang="pl-PL" sz="1400" dirty="0"/>
              <a:t>Od 2014 r. Przewodnicząca LOT Gminy Sztutowo Krystyna Chabska jest przedstawicielką Polski w stowarzyszeniu EDEN  w Brukseli. </a:t>
            </a:r>
          </a:p>
          <a:p>
            <a:endParaRPr lang="pl-PL" sz="1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2010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rystyna\Desktop\LOT 2015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12763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rystyna\Downloads\logo_ed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81" y="336104"/>
            <a:ext cx="166960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dirty="0"/>
              <a:t>Organizacja szkoleń:</a:t>
            </a:r>
          </a:p>
          <a:p>
            <a:pPr marL="0" indent="0">
              <a:buNone/>
            </a:pPr>
            <a:r>
              <a:rPr lang="pl-PL" dirty="0" smtClean="0"/>
              <a:t>-  </a:t>
            </a:r>
            <a:r>
              <a:rPr lang="pl-PL" dirty="0"/>
              <a:t>Biznes plan, pozyskiwanie środków UE na działalność gospodarczą i inicjatywy w branży turystycznej </a:t>
            </a:r>
          </a:p>
          <a:p>
            <a:pPr marL="0" indent="0">
              <a:buNone/>
            </a:pPr>
            <a:r>
              <a:rPr lang="pl-PL" dirty="0" smtClean="0"/>
              <a:t>-  </a:t>
            </a:r>
            <a:r>
              <a:rPr lang="pl-PL" dirty="0"/>
              <a:t>Szkolenie informatyczne: system Windows, MS Word, </a:t>
            </a:r>
            <a:r>
              <a:rPr lang="pl-PL" dirty="0" err="1"/>
              <a:t>Exel</a:t>
            </a:r>
            <a:r>
              <a:rPr lang="pl-PL" dirty="0"/>
              <a:t>, Power Point </a:t>
            </a:r>
            <a:r>
              <a:rPr lang="pl-PL" dirty="0" smtClean="0"/>
              <a:t>–  szkolenie </a:t>
            </a:r>
            <a:r>
              <a:rPr lang="pl-PL" dirty="0"/>
              <a:t>realizowane w ramach </a:t>
            </a:r>
            <a:r>
              <a:rPr lang="pl-PL" b="1" dirty="0"/>
              <a:t>projektu Żuławska Wyżyna Kompetencji</a:t>
            </a:r>
            <a:r>
              <a:rPr lang="pl-PL" dirty="0"/>
              <a:t>, </a:t>
            </a:r>
            <a:r>
              <a:rPr lang="pl-PL" dirty="0" smtClean="0"/>
              <a:t>który otrzymał </a:t>
            </a:r>
            <a:r>
              <a:rPr lang="pl-PL" dirty="0"/>
              <a:t>dofinansowanie ze środków Unii Europejskiej w ramach </a:t>
            </a:r>
            <a:r>
              <a:rPr lang="pl-PL" dirty="0" smtClean="0"/>
              <a:t>Europejskiego Funduszu </a:t>
            </a:r>
            <a:r>
              <a:rPr lang="pl-PL" dirty="0"/>
              <a:t>Społecznego 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2010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400" b="1" dirty="0"/>
              <a:t>Powołanie </a:t>
            </a:r>
            <a:r>
              <a:rPr lang="pl-PL" sz="3400" b="1" dirty="0" smtClean="0"/>
              <a:t>Lokalnej Organizacji Turystycznej  Gminy Sztutowo</a:t>
            </a:r>
            <a:endParaRPr lang="pl-PL" sz="3400" dirty="0"/>
          </a:p>
          <a:p>
            <a:r>
              <a:rPr lang="pl-PL" sz="2900" dirty="0" smtClean="0"/>
              <a:t>Na </a:t>
            </a:r>
            <a:r>
              <a:rPr lang="pl-PL" sz="2900" dirty="0"/>
              <a:t>początku roku 2004 zrodziła się idea powołania społecznych struktur wspierających rozwój turystyki w formie lokalnych organizacji turystycznych.</a:t>
            </a:r>
          </a:p>
          <a:p>
            <a:r>
              <a:rPr lang="pl-PL" sz="2900" dirty="0"/>
              <a:t> Główną pomysłodawczynią powstania organizacji turystycznej na terenie gminy była ówczesna wójt, Pani Iwona Tyburska.</a:t>
            </a:r>
          </a:p>
          <a:p>
            <a:endParaRPr lang="pl-PL" sz="29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2004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5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5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2011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5301208"/>
            <a:ext cx="833755" cy="5238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93" y="5318547"/>
            <a:ext cx="481330" cy="4762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08" y="5344070"/>
            <a:ext cx="438150" cy="4381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3448"/>
            <a:ext cx="1123950" cy="20129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97" y="5318181"/>
            <a:ext cx="792480" cy="5238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2" descr="C:\Users\Krystyna\Downloads\LOGO LOTU 1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89" y="5344070"/>
            <a:ext cx="785495" cy="571500"/>
          </a:xfrm>
          <a:prstGeom prst="rect">
            <a:avLst/>
          </a:prstGeom>
          <a:noFill/>
          <a:extLst/>
        </p:spPr>
      </p:pic>
      <p:pic>
        <p:nvPicPr>
          <p:cNvPr id="14" name="Picture 7" descr="G:\LOT\LOT 2014\wniosek LGD www\herb Gminy Sztutow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72010"/>
            <a:ext cx="352425" cy="410210"/>
          </a:xfrm>
          <a:prstGeom prst="rect">
            <a:avLst/>
          </a:prstGeom>
          <a:noFill/>
          <a:extLst/>
        </p:spPr>
      </p:pic>
      <p:sp>
        <p:nvSpPr>
          <p:cNvPr id="17" name="Symbol zastępczy zawartości 16"/>
          <p:cNvSpPr>
            <a:spLocks noGrp="1"/>
          </p:cNvSpPr>
          <p:nvPr>
            <p:ph idx="1"/>
          </p:nvPr>
        </p:nvSpPr>
        <p:spPr>
          <a:xfrm>
            <a:off x="872067" y="2248457"/>
            <a:ext cx="7408333" cy="3877706"/>
          </a:xfrm>
        </p:spPr>
        <p:txBody>
          <a:bodyPr/>
          <a:lstStyle/>
          <a:p>
            <a:pPr marL="0" lvl="0" indent="0">
              <a:buNone/>
            </a:pPr>
            <a:r>
              <a:rPr lang="pl-PL" dirty="0"/>
              <a:t>Realizacja projektu </a:t>
            </a:r>
          </a:p>
          <a:p>
            <a:pPr marL="0" lvl="0" indent="0">
              <a:buNone/>
            </a:pPr>
            <a:r>
              <a:rPr lang="pl-PL" b="1" i="1" dirty="0"/>
              <a:t>„Utworzenie stałej wystawy</a:t>
            </a:r>
            <a:r>
              <a:rPr lang="pl-PL" dirty="0"/>
              <a:t>  </a:t>
            </a:r>
            <a:r>
              <a:rPr lang="pl-PL" b="1" i="1" dirty="0"/>
              <a:t>zdjęć pt. „Rybacy w Kątach” w Muzeum Zalewu Wiślanego””</a:t>
            </a:r>
          </a:p>
          <a:p>
            <a:pPr marL="0" lvl="0" indent="0">
              <a:buNone/>
            </a:pPr>
            <a:r>
              <a:rPr lang="pl-PL" b="1" i="1" dirty="0"/>
              <a:t> </a:t>
            </a:r>
            <a:r>
              <a:rPr lang="pl-PL" dirty="0"/>
              <a:t>– w    ramach   konkursu Lokalnej Grupy Działania PROW Małe Projekty .</a:t>
            </a:r>
          </a:p>
          <a:p>
            <a:pPr marL="0" indent="0">
              <a:buNone/>
            </a:pPr>
            <a:r>
              <a:rPr lang="pl-PL" dirty="0"/>
              <a:t> Wartość całkowita projektu </a:t>
            </a:r>
            <a:r>
              <a:rPr lang="pl-PL" b="1" dirty="0"/>
              <a:t>22 106 zł</a:t>
            </a:r>
            <a:r>
              <a:rPr lang="pl-PL" dirty="0"/>
              <a:t>. , </a:t>
            </a:r>
          </a:p>
          <a:p>
            <a:pPr marL="0" indent="0">
              <a:buNone/>
            </a:pPr>
            <a:r>
              <a:rPr lang="pl-PL" dirty="0"/>
              <a:t>dofinansowanie </a:t>
            </a:r>
            <a:r>
              <a:rPr lang="pl-PL" b="1" dirty="0"/>
              <a:t>15474,78 </a:t>
            </a:r>
            <a:r>
              <a:rPr lang="pl-PL" dirty="0"/>
              <a:t>zł.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67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600" b="1" dirty="0" smtClean="0">
                <a:solidFill>
                  <a:schemeClr val="tx1"/>
                </a:solidFill>
              </a:rPr>
              <a:t>W </a:t>
            </a:r>
            <a:r>
              <a:rPr lang="pl-PL" sz="1600" b="1" dirty="0">
                <a:solidFill>
                  <a:schemeClr val="tx1"/>
                </a:solidFill>
              </a:rPr>
              <a:t>dniu 2 lipca 2011 r. odbyło się uroczyste otwarcie starych fotografii „ Rybacy w Kątach” </a:t>
            </a:r>
            <a:r>
              <a:rPr lang="pl-PL" sz="1600" b="1" dirty="0" smtClean="0">
                <a:solidFill>
                  <a:schemeClr val="tx1"/>
                </a:solidFill>
              </a:rPr>
              <a:t/>
            </a:r>
            <a:br>
              <a:rPr lang="pl-PL" sz="1600" b="1" dirty="0" smtClean="0">
                <a:solidFill>
                  <a:schemeClr val="tx1"/>
                </a:solidFill>
              </a:rPr>
            </a:br>
            <a:r>
              <a:rPr lang="pl-PL" sz="1600" b="1" dirty="0" smtClean="0">
                <a:solidFill>
                  <a:schemeClr val="tx1"/>
                </a:solidFill>
              </a:rPr>
              <a:t>Miejsce </a:t>
            </a:r>
            <a:r>
              <a:rPr lang="pl-PL" sz="1600" b="1" dirty="0">
                <a:solidFill>
                  <a:schemeClr val="tx1"/>
                </a:solidFill>
              </a:rPr>
              <a:t>wystawy: Muzeum Zalewu Wiślanego w Kątach </a:t>
            </a:r>
            <a:r>
              <a:rPr lang="pl-PL" sz="1600" b="1" dirty="0" smtClean="0">
                <a:solidFill>
                  <a:schemeClr val="tx1"/>
                </a:solidFill>
              </a:rPr>
              <a:t>Rybackich.</a:t>
            </a:r>
            <a:r>
              <a:rPr lang="pl-PL" sz="1600" b="1" dirty="0">
                <a:solidFill>
                  <a:schemeClr val="tx1"/>
                </a:solidFill>
              </a:rPr>
              <a:t/>
            </a:r>
            <a:br>
              <a:rPr lang="pl-PL" sz="1600" b="1" dirty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/>
            </a:r>
            <a:br>
              <a:rPr lang="pl-PL" sz="1800" b="1" dirty="0" smtClean="0">
                <a:solidFill>
                  <a:schemeClr val="tx1"/>
                </a:solidFill>
              </a:rPr>
            </a:br>
            <a:endParaRPr lang="pl-PL" sz="1800" b="1" dirty="0">
              <a:solidFill>
                <a:schemeClr val="tx1"/>
              </a:solidFill>
            </a:endParaRPr>
          </a:p>
        </p:txBody>
      </p:sp>
      <p:pic>
        <p:nvPicPr>
          <p:cNvPr id="5" name="Obraz 4" descr="http://www.lotsztutowo_old.mierzeja.pl/pictures/77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888432" cy="30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://www.lotsztutowo_old.mierzeja.pl/pictures/78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76872"/>
            <a:ext cx="2376264" cy="344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http://www.lotsztutowo_old.mierzeja.pl/pictures/772m.jpg">
            <a:hlinkClick r:id="rId4" tooltip="&quot;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8"/>
            <a:ext cx="3240360" cy="2619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6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chemeClr val="tx1"/>
                </a:solidFill>
              </a:rPr>
              <a:t/>
            </a:r>
            <a:br>
              <a:rPr lang="pl-PL" sz="2000" b="1" dirty="0" smtClean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/>
            </a:r>
            <a:br>
              <a:rPr lang="pl-PL" sz="2000" b="1" dirty="0">
                <a:solidFill>
                  <a:schemeClr val="tx1"/>
                </a:solidFill>
              </a:rPr>
            </a:br>
            <a:r>
              <a:rPr lang="pl-PL" sz="2000" b="1" dirty="0" smtClean="0">
                <a:solidFill>
                  <a:schemeClr val="tx1"/>
                </a:solidFill>
              </a:rPr>
              <a:t>W 2011 </a:t>
            </a:r>
            <a:r>
              <a:rPr lang="pl-PL" sz="2000" b="1" dirty="0">
                <a:solidFill>
                  <a:schemeClr val="tx1"/>
                </a:solidFill>
              </a:rPr>
              <a:t>roku </a:t>
            </a:r>
            <a:r>
              <a:rPr lang="pl-PL" sz="2000" b="1" dirty="0" smtClean="0">
                <a:solidFill>
                  <a:schemeClr val="tx1"/>
                </a:solidFill>
              </a:rPr>
              <a:t>podczas </a:t>
            </a:r>
            <a:r>
              <a:rPr lang="pl-PL" sz="2000" b="1" dirty="0">
                <a:solidFill>
                  <a:schemeClr val="tx1"/>
                </a:solidFill>
              </a:rPr>
              <a:t>trwania regionalnych Obchodów Światowego Dnia </a:t>
            </a:r>
            <a:r>
              <a:rPr lang="pl-PL" sz="2000" b="1" dirty="0" smtClean="0">
                <a:solidFill>
                  <a:schemeClr val="tx1"/>
                </a:solidFill>
              </a:rPr>
              <a:t>Turystyki uhonorowano działalność </a:t>
            </a:r>
            <a:r>
              <a:rPr lang="pl-PL" sz="2000" b="1" dirty="0">
                <a:solidFill>
                  <a:schemeClr val="tx1"/>
                </a:solidFill>
              </a:rPr>
              <a:t>kolegi Janusza Kurowskiego z firmy </a:t>
            </a:r>
            <a:r>
              <a:rPr lang="pl-PL" sz="2000" b="1" dirty="0" err="1" smtClean="0">
                <a:solidFill>
                  <a:schemeClr val="tx1"/>
                </a:solidFill>
              </a:rPr>
              <a:t>Yes</a:t>
            </a:r>
            <a:r>
              <a:rPr lang="pl-PL" sz="2000" b="1" dirty="0" smtClean="0">
                <a:solidFill>
                  <a:schemeClr val="tx1"/>
                </a:solidFill>
              </a:rPr>
              <a:t>. Produktem turystycznym </a:t>
            </a:r>
            <a:r>
              <a:rPr lang="pl-PL" sz="2000" b="1" dirty="0">
                <a:solidFill>
                  <a:schemeClr val="tx1"/>
                </a:solidFill>
              </a:rPr>
              <a:t>lata w konkursie Pomorskiej Regionalnej Organizacji </a:t>
            </a:r>
            <a:r>
              <a:rPr lang="pl-PL" sz="2000" b="1" dirty="0" smtClean="0">
                <a:solidFill>
                  <a:schemeClr val="tx1"/>
                </a:solidFill>
              </a:rPr>
              <a:t>Turystycznej zostały </a:t>
            </a:r>
            <a:r>
              <a:rPr lang="pl-PL" sz="2000" b="1" dirty="0" err="1" smtClean="0">
                <a:solidFill>
                  <a:schemeClr val="tx1"/>
                </a:solidFill>
              </a:rPr>
              <a:t>ekobusy</a:t>
            </a:r>
            <a:r>
              <a:rPr lang="pl-PL" sz="2000" b="1" dirty="0" smtClean="0">
                <a:solidFill>
                  <a:schemeClr val="tx1"/>
                </a:solidFill>
              </a:rPr>
              <a:t> dowożące turystów do plaży.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Krystyna\AppData\Local\Temp\Rar$DIa0.810\100_54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5247477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rystyna\Desktop\LOT 2015\10-lecie LOT\bus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29" y="3501008"/>
            <a:ext cx="372137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248457"/>
            <a:ext cx="7660373" cy="3877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/>
              <a:t> W dniu 27.01.2012 r. zgodnie ze statutem odbyły się wybory władz statutowych LOT.</a:t>
            </a:r>
          </a:p>
          <a:p>
            <a:pPr marL="0" indent="0">
              <a:buNone/>
            </a:pPr>
            <a:r>
              <a:rPr lang="pl-PL" sz="1800" b="1" dirty="0"/>
              <a:t> </a:t>
            </a:r>
            <a:r>
              <a:rPr lang="pl-PL" sz="1800" dirty="0" smtClean="0"/>
              <a:t>Wybrano </a:t>
            </a:r>
            <a:r>
              <a:rPr lang="pl-PL" sz="1800" dirty="0"/>
              <a:t>Zarząd w składzie:</a:t>
            </a:r>
          </a:p>
          <a:p>
            <a:r>
              <a:rPr lang="pl-PL" sz="1800" dirty="0"/>
              <a:t>1. Krystyna Chabska - Przewodnicząca</a:t>
            </a:r>
          </a:p>
          <a:p>
            <a:r>
              <a:rPr lang="pl-PL" sz="1800" dirty="0"/>
              <a:t>2.Grzegorz </a:t>
            </a:r>
            <a:r>
              <a:rPr lang="pl-PL" sz="1800" dirty="0" err="1"/>
              <a:t>Glarczyński</a:t>
            </a:r>
            <a:r>
              <a:rPr lang="pl-PL" sz="1800" dirty="0"/>
              <a:t> – Wiceprzewodniczący</a:t>
            </a:r>
          </a:p>
          <a:p>
            <a:r>
              <a:rPr lang="pl-PL" sz="1800" dirty="0"/>
              <a:t>3. Arkadiusz </a:t>
            </a:r>
            <a:r>
              <a:rPr lang="pl-PL" sz="1800" dirty="0" err="1"/>
              <a:t>Łaczyński</a:t>
            </a:r>
            <a:r>
              <a:rPr lang="pl-PL" sz="1800" dirty="0"/>
              <a:t> – Wiceprzewodniczący</a:t>
            </a:r>
          </a:p>
          <a:p>
            <a:pPr marL="0" indent="0">
              <a:buNone/>
            </a:pPr>
            <a:r>
              <a:rPr lang="pl-PL" sz="1800" dirty="0"/>
              <a:t> </a:t>
            </a:r>
          </a:p>
          <a:p>
            <a:r>
              <a:rPr lang="pl-PL" sz="1800" dirty="0"/>
              <a:t>  Komisja Rewizyjna: </a:t>
            </a:r>
          </a:p>
          <a:p>
            <a:r>
              <a:rPr lang="pl-PL" sz="1800" dirty="0"/>
              <a:t> 1. Ryszard Madej    </a:t>
            </a:r>
          </a:p>
          <a:p>
            <a:r>
              <a:rPr lang="pl-PL" sz="1800" dirty="0"/>
              <a:t>2. Kamila </a:t>
            </a:r>
            <a:r>
              <a:rPr lang="pl-PL" sz="1800" dirty="0" err="1"/>
              <a:t>Wojtaszak</a:t>
            </a:r>
            <a:r>
              <a:rPr lang="pl-PL" sz="1800" dirty="0"/>
              <a:t>  </a:t>
            </a:r>
          </a:p>
          <a:p>
            <a:r>
              <a:rPr lang="pl-PL" sz="1800" dirty="0"/>
              <a:t> 3. Dariusz </a:t>
            </a:r>
            <a:r>
              <a:rPr lang="pl-PL" sz="1800" dirty="0" err="1"/>
              <a:t>Weisbrot</a:t>
            </a:r>
            <a:r>
              <a:rPr lang="pl-PL" sz="1800" dirty="0"/>
              <a:t>   </a:t>
            </a:r>
          </a:p>
          <a:p>
            <a:endParaRPr lang="pl-PL" sz="1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2012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248457"/>
            <a:ext cx="7660373" cy="3877706"/>
          </a:xfrm>
        </p:spPr>
        <p:txBody>
          <a:bodyPr>
            <a:noAutofit/>
          </a:bodyPr>
          <a:lstStyle/>
          <a:p>
            <a:pPr lvl="0"/>
            <a:r>
              <a:rPr lang="pl-PL" sz="1800" dirty="0"/>
              <a:t> przejęliśmy sprzęt komputerowy – zestaw komputerowy z oprogramowaniem oraz urządzenie wielofunkcyjne do obsługi Punktów Informacji Turystycznej w ramach Zintegrowanego Systemu Informacji Turystycznej ( ZSIT), projektu realizowanego przez Urząd Marszałkowski i PROT </a:t>
            </a:r>
          </a:p>
          <a:p>
            <a:pPr lvl="0"/>
            <a:r>
              <a:rPr lang="pl-PL" sz="1800" dirty="0"/>
              <a:t> W czerwcu zorganizowaliśmy sprzątanie plaży </a:t>
            </a:r>
          </a:p>
          <a:p>
            <a:pPr lvl="0"/>
            <a:r>
              <a:rPr lang="pl-PL" sz="1800" dirty="0"/>
              <a:t>   Organizacja imprezy Dzień Rybaka – Stowarzyszenie włączyło się w realizację  imprezy poprzez zorganizowanie meczu </a:t>
            </a:r>
            <a:r>
              <a:rPr lang="pl-PL" sz="1800" dirty="0" err="1"/>
              <a:t>piłkarzyków</a:t>
            </a:r>
            <a:r>
              <a:rPr lang="pl-PL" sz="1800" dirty="0"/>
              <a:t> dla wszystkich chętnych oraz  konkursu malowania kubków dla dzieci i młodzieży. LOT ufundował nagrody rzeczowe.  </a:t>
            </a:r>
          </a:p>
          <a:p>
            <a:pPr lvl="0"/>
            <a:r>
              <a:rPr lang="pl-PL" sz="1800" dirty="0"/>
              <a:t> W lipcu promowaliśmy nasze ośrodki podczas Jarmarku Dominikańskiego  w Gdańsku – przez jeden dzień przedstawiciele </a:t>
            </a:r>
            <a:r>
              <a:rPr lang="pl-PL" sz="1800" dirty="0" smtClean="0"/>
              <a:t>LOT</a:t>
            </a:r>
            <a:endParaRPr lang="pl-PL" sz="1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2012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248457"/>
            <a:ext cx="7660373" cy="3877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/>
              <a:t> </a:t>
            </a:r>
          </a:p>
          <a:p>
            <a:pPr lvl="0"/>
            <a:r>
              <a:rPr lang="pl-PL" sz="1800" dirty="0"/>
              <a:t> Nawiązano kontakt z rynkiem turystycznym w Szwecji. W październiku 2012 r.  w Sztokholmie odbyło się spotkanie w Polskim Ośrodku Turystycznym oraz  z Polską Organizacja Polaków na Uchodźctwie , gdzie na miejscu można było przeanalizować możliwości zainteresowania Skandynawów Mierzeją Wiślaną . </a:t>
            </a:r>
          </a:p>
          <a:p>
            <a:pPr lvl="0"/>
            <a:r>
              <a:rPr lang="pl-PL" sz="1800" dirty="0"/>
              <a:t>10 listopada po raz pierwszy zorganizowaliśmy imprezę </a:t>
            </a:r>
            <a:r>
              <a:rPr lang="pl-PL" sz="1800" b="1" dirty="0"/>
              <a:t>„</a:t>
            </a:r>
            <a:r>
              <a:rPr lang="pl-PL" sz="1800" b="1" dirty="0" err="1"/>
              <a:t>Nordick</a:t>
            </a:r>
            <a:r>
              <a:rPr lang="pl-PL" sz="1800" b="1" dirty="0"/>
              <a:t> </a:t>
            </a:r>
            <a:r>
              <a:rPr lang="pl-PL" sz="1800" b="1" dirty="0" err="1"/>
              <a:t>Walking</a:t>
            </a:r>
            <a:r>
              <a:rPr lang="pl-PL" sz="1800" b="1" dirty="0"/>
              <a:t> w Krainie Kormoranów – I jesienny bieg 2012 r.”</a:t>
            </a:r>
            <a:r>
              <a:rPr lang="pl-PL" sz="1800" dirty="0"/>
              <a:t>  Rajd został dofinansowany przez Starostwo Powiatowe.</a:t>
            </a: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2012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3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2800" b="1" dirty="0" smtClean="0">
                <a:solidFill>
                  <a:schemeClr val="tx1"/>
                </a:solidFill>
              </a:rPr>
              <a:t> </a:t>
            </a:r>
            <a:r>
              <a:rPr lang="pl-PL" sz="2800" b="1" dirty="0" err="1" smtClean="0">
                <a:solidFill>
                  <a:schemeClr val="tx1"/>
                </a:solidFill>
              </a:rPr>
              <a:t>Nordic</a:t>
            </a:r>
            <a:r>
              <a:rPr lang="pl-PL" sz="2800" b="1" dirty="0" smtClean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Walking</a:t>
            </a:r>
            <a:r>
              <a:rPr lang="pl-PL" sz="2800" b="1" dirty="0">
                <a:solidFill>
                  <a:schemeClr val="tx1"/>
                </a:solidFill>
              </a:rPr>
              <a:t> w Krainie </a:t>
            </a:r>
            <a:r>
              <a:rPr lang="pl-PL" sz="2800" b="1" dirty="0" smtClean="0">
                <a:solidFill>
                  <a:schemeClr val="tx1"/>
                </a:solidFill>
              </a:rPr>
              <a:t>Kormoranów                                  Od 2012 r. organizujemy  </a:t>
            </a:r>
            <a:r>
              <a:rPr lang="pl-PL" sz="2800" b="1" dirty="0">
                <a:solidFill>
                  <a:schemeClr val="tx1"/>
                </a:solidFill>
              </a:rPr>
              <a:t>rajd </a:t>
            </a:r>
            <a:r>
              <a:rPr lang="pl-PL" sz="2800" b="1" dirty="0" smtClean="0">
                <a:solidFill>
                  <a:schemeClr val="tx1"/>
                </a:solidFill>
              </a:rPr>
              <a:t>jesienny – listopad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nordicwalking_201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2" y="1429223"/>
            <a:ext cx="2850629" cy="357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G:\LOT\LOT 2014\Nordick Walking 2014\raj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90791"/>
            <a:ext cx="4608512" cy="30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LOT\LOT 2014\Nordick Walking 2014\rajd dzie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2086"/>
            <a:ext cx="4680520" cy="292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rystyna\Desktop\LOT 2015\10-lecie LOT\Uczestnicy Rajd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125218" cy="27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9" y="2675467"/>
            <a:ext cx="7956872" cy="3450696"/>
          </a:xfrm>
        </p:spPr>
        <p:txBody>
          <a:bodyPr>
            <a:noAutofit/>
          </a:bodyPr>
          <a:lstStyle/>
          <a:p>
            <a:pPr lvl="0"/>
            <a:r>
              <a:rPr lang="pl-PL" sz="1800" dirty="0"/>
              <a:t>Organizacja imprezy Dzień Rybaka – Stowarzyszenie włączyło się w realizację  imprezy poprzez zorganizowanie  </a:t>
            </a:r>
            <a:r>
              <a:rPr lang="pl-PL" sz="1800" dirty="0" smtClean="0"/>
              <a:t> XVI</a:t>
            </a:r>
            <a:r>
              <a:rPr lang="pl-PL" sz="1800" dirty="0"/>
              <a:t> Ogólnopolskiego Turnieju Trojek w piłce  plażowej.</a:t>
            </a:r>
          </a:p>
          <a:p>
            <a:pPr marL="0" indent="0">
              <a:buNone/>
            </a:pPr>
            <a:r>
              <a:rPr lang="pl-PL" sz="1800" dirty="0"/>
              <a:t> </a:t>
            </a:r>
          </a:p>
          <a:p>
            <a:pPr lvl="0"/>
            <a:r>
              <a:rPr lang="pl-PL" sz="1800" dirty="0"/>
              <a:t>10 listopada po raz drugi zorganizowaliśmy imprezę „</a:t>
            </a:r>
            <a:r>
              <a:rPr lang="pl-PL" sz="1800" dirty="0" err="1"/>
              <a:t>Nordick</a:t>
            </a:r>
            <a:r>
              <a:rPr lang="pl-PL" sz="1800" dirty="0"/>
              <a:t> </a:t>
            </a:r>
            <a:r>
              <a:rPr lang="pl-PL" sz="1800" dirty="0" err="1"/>
              <a:t>Walking</a:t>
            </a:r>
            <a:r>
              <a:rPr lang="pl-PL" sz="1800" dirty="0"/>
              <a:t>    Krainie Kormoranów – II jesienny rajd 2013 r.”</a:t>
            </a:r>
          </a:p>
          <a:p>
            <a:pPr marL="0" indent="0">
              <a:buNone/>
            </a:pPr>
            <a:r>
              <a:rPr lang="pl-PL" sz="1800" dirty="0" smtClean="0"/>
              <a:t>         </a:t>
            </a:r>
            <a:r>
              <a:rPr lang="pl-PL" sz="1800" dirty="0"/>
              <a:t>Dofinansowanie: Powiat Nowodworski:  494,80 zł. </a:t>
            </a: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lvl="0"/>
            <a:r>
              <a:rPr lang="pl-PL" sz="1800" dirty="0"/>
              <a:t>Uczestnictwo w działaniach organizacji EDEN promujących Pętlę Żuławską –                   spotkanie w Warszawie   </a:t>
            </a:r>
          </a:p>
          <a:p>
            <a:pPr lvl="0"/>
            <a:r>
              <a:rPr lang="pl-PL" sz="1800" dirty="0"/>
              <a:t> </a:t>
            </a:r>
            <a:r>
              <a:rPr lang="pl-PL" sz="1800" b="1" dirty="0"/>
              <a:t>Przyjęliśmy TV z Kanady na kręcenie programu „POLSKA OK”  </a:t>
            </a:r>
            <a:r>
              <a:rPr lang="pl-PL" sz="1800" dirty="0"/>
              <a:t> </a:t>
            </a:r>
          </a:p>
          <a:p>
            <a:pPr marL="0" indent="0">
              <a:buNone/>
            </a:pPr>
            <a:r>
              <a:rPr lang="pl-PL" sz="1800" dirty="0"/>
              <a:t> </a:t>
            </a:r>
          </a:p>
          <a:p>
            <a:endParaRPr lang="pl-PL" sz="1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2013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8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W </a:t>
            </a:r>
            <a:r>
              <a:rPr lang="pl-PL" dirty="0"/>
              <a:t>marcu 2014 r. zorganizowaliśmy kąpiel morsów. Przyjechało ok. 50 osób z Elbląskiego Klubu Morsów. Jest to doskonała promocja oferty turystycznej  poza sezonem letnim.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2014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1800" b="1" dirty="0" smtClean="0">
                <a:solidFill>
                  <a:schemeClr val="tx1"/>
                </a:solidFill>
              </a:rPr>
              <a:t>Kąpiel morsów: jesień- listopad, wiosna- marzec</a:t>
            </a:r>
            <a:r>
              <a:rPr lang="pl-PL" sz="1800" b="1" dirty="0"/>
              <a:t/>
            </a:r>
            <a:br>
              <a:rPr lang="pl-PL" sz="1800" b="1" dirty="0"/>
            </a:br>
            <a:endParaRPr lang="pl-PL" sz="1800" b="1" dirty="0"/>
          </a:p>
        </p:txBody>
      </p:sp>
      <p:pic>
        <p:nvPicPr>
          <p:cNvPr id="14338" name="Picture 2" descr="G:\LOT\LOT 2014\Nordick Walking 2014\morsy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35558"/>
            <a:ext cx="3632724" cy="24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05" y="1916832"/>
            <a:ext cx="3245886" cy="226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82" y="3861048"/>
            <a:ext cx="3721405" cy="279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53" y="3861048"/>
            <a:ext cx="3721406" cy="279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1"/>
            <a:ext cx="1728192" cy="12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5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248456"/>
            <a:ext cx="7408333" cy="43488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2600" b="1" dirty="0"/>
              <a:t>Skład Komitetu założycielskiego: 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Iwona Tyburska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Marek Kozakiewicz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Piotr Janoszek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Anna Góra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Paweł </a:t>
            </a:r>
            <a:r>
              <a:rPr lang="pl-PL" sz="2600" dirty="0" err="1"/>
              <a:t>Stysiak</a:t>
            </a:r>
            <a:endParaRPr lang="pl-PL" sz="2600" dirty="0"/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Kaczmarek Barbara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Aleksandra Domaszewska- Apanowicz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Damian Prałat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Jan Apanowicz 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Waldemar Bartczak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Janusz Domaszewski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Anna </a:t>
            </a:r>
            <a:r>
              <a:rPr lang="pl-PL" sz="2600" dirty="0" err="1"/>
              <a:t>Szloser</a:t>
            </a:r>
            <a:endParaRPr lang="pl-PL" sz="2600" dirty="0"/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Jacek Rudziński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Bogusław Błaszak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Marek </a:t>
            </a:r>
            <a:r>
              <a:rPr lang="pl-PL" sz="2600" dirty="0" err="1"/>
              <a:t>Felski</a:t>
            </a:r>
            <a:endParaRPr lang="pl-PL" sz="2600" dirty="0"/>
          </a:p>
          <a:p>
            <a:pPr marL="457200" lvl="0" indent="-457200">
              <a:buFont typeface="+mj-lt"/>
              <a:buAutoNum type="arabicPeriod"/>
            </a:pPr>
            <a:r>
              <a:rPr lang="pl-PL" sz="2600" dirty="0"/>
              <a:t>Henryk Kuczma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2004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0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dirty="0"/>
              <a:t>Włączyliśmy się w realizację </a:t>
            </a:r>
            <a:r>
              <a:rPr lang="pl-PL" dirty="0" smtClean="0"/>
              <a:t>imprezy:</a:t>
            </a:r>
          </a:p>
          <a:p>
            <a:pPr lvl="0"/>
            <a:r>
              <a:rPr lang="pl-PL" dirty="0" smtClean="0"/>
              <a:t> </a:t>
            </a:r>
            <a:r>
              <a:rPr lang="pl-PL" dirty="0"/>
              <a:t>Regaty o Puchar Trzech </a:t>
            </a:r>
            <a:r>
              <a:rPr lang="pl-PL" dirty="0" smtClean="0"/>
              <a:t>Marszałków.</a:t>
            </a:r>
            <a:r>
              <a:rPr lang="pl-PL" dirty="0"/>
              <a:t> </a:t>
            </a:r>
          </a:p>
          <a:p>
            <a:pPr lvl="0"/>
            <a:r>
              <a:rPr lang="pl-PL" b="1" dirty="0"/>
              <a:t>Gala Disco Polo </a:t>
            </a:r>
            <a:r>
              <a:rPr lang="pl-PL" dirty="0" smtClean="0"/>
              <a:t>– poprzez </a:t>
            </a:r>
            <a:r>
              <a:rPr lang="pl-PL" dirty="0"/>
              <a:t>zebranie środków </a:t>
            </a:r>
            <a:r>
              <a:rPr lang="pl-PL" dirty="0" smtClean="0"/>
              <a:t>finansowych</a:t>
            </a:r>
          </a:p>
          <a:p>
            <a:r>
              <a:rPr lang="pl-PL" dirty="0"/>
              <a:t>9  listopada 2014 r. po raz trzeci zorganizowaliśmy imprezę </a:t>
            </a:r>
            <a:r>
              <a:rPr lang="pl-PL" b="1" dirty="0"/>
              <a:t>„</a:t>
            </a:r>
            <a:r>
              <a:rPr lang="pl-PL" b="1" dirty="0" err="1"/>
              <a:t>Nordick</a:t>
            </a:r>
            <a:r>
              <a:rPr lang="pl-PL" b="1" dirty="0"/>
              <a:t> </a:t>
            </a:r>
            <a:r>
              <a:rPr lang="pl-PL" b="1" dirty="0" err="1"/>
              <a:t>Walking</a:t>
            </a:r>
            <a:r>
              <a:rPr lang="pl-PL" b="1" dirty="0"/>
              <a:t> </a:t>
            </a:r>
            <a:r>
              <a:rPr lang="pl-PL" b="1" dirty="0" smtClean="0"/>
              <a:t> </a:t>
            </a:r>
            <a:r>
              <a:rPr lang="pl-PL" b="1" dirty="0"/>
              <a:t>w Krainie Kormoranów – </a:t>
            </a:r>
            <a:r>
              <a:rPr lang="pl-PL" b="1" dirty="0" smtClean="0"/>
              <a:t>III </a:t>
            </a:r>
            <a:r>
              <a:rPr lang="pl-PL" b="1" dirty="0"/>
              <a:t>jesienny rajd 2014 r.” </a:t>
            </a:r>
            <a:endParaRPr lang="pl-PL" dirty="0"/>
          </a:p>
          <a:p>
            <a:pPr lvl="0"/>
            <a:endParaRPr lang="pl-PL" dirty="0" smtClean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2014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1296144" cy="9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31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>
                <a:solidFill>
                  <a:schemeClr val="tx1"/>
                </a:solidFill>
              </a:rPr>
              <a:t>Gala disco polo – początek </a:t>
            </a:r>
            <a:r>
              <a:rPr lang="pl-PL" sz="1800" b="1" dirty="0" smtClean="0">
                <a:solidFill>
                  <a:schemeClr val="tx1"/>
                </a:solidFill>
              </a:rPr>
              <a:t>lipca</a:t>
            </a:r>
            <a:br>
              <a:rPr lang="pl-PL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>
                <a:solidFill>
                  <a:schemeClr val="tx1"/>
                </a:solidFill>
              </a:rPr>
              <a:t>– impreza 2-3 dniowa</a:t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800" dirty="0" smtClean="0"/>
              <a:t> </a:t>
            </a:r>
            <a:endParaRPr lang="pl-PL" sz="1800" dirty="0"/>
          </a:p>
        </p:txBody>
      </p:sp>
      <p:pic>
        <p:nvPicPr>
          <p:cNvPr id="4" name="Symbol zastępczy zawartości 3" descr="http://www.sztutowo.pl/wp-content/uploads/2013/07/2013_maly_RGB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5"/>
            <a:ext cx="2808312" cy="360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Plażowa Gala Disco Polo w Kątach Rybackich - dzień pierws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21" y="2564904"/>
            <a:ext cx="5419292" cy="360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6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b="1" dirty="0"/>
              <a:t>Realizacja </a:t>
            </a:r>
            <a:r>
              <a:rPr lang="pl-PL" b="1" dirty="0" smtClean="0"/>
              <a:t>projektu:</a:t>
            </a:r>
          </a:p>
          <a:p>
            <a:pPr marL="0" lvl="0" indent="0">
              <a:buNone/>
            </a:pPr>
            <a:r>
              <a:rPr lang="pl-PL" dirty="0" smtClean="0"/>
              <a:t> </a:t>
            </a:r>
            <a:r>
              <a:rPr lang="pl-PL" b="1" dirty="0"/>
              <a:t>„Budowa miejsca rekreacji - siłowni zewnętrznej w Kątach Rybackich”.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Siłownia została zamontowana w dniu 30 lipca 2014 r. Od tego dnia codziennie korzystają z niej wczasowicze </a:t>
            </a:r>
            <a:r>
              <a:rPr lang="pl-PL" dirty="0" smtClean="0"/>
              <a:t>            i </a:t>
            </a:r>
            <a:r>
              <a:rPr lang="pl-PL" dirty="0"/>
              <a:t>mieszkańcy.</a:t>
            </a:r>
          </a:p>
          <a:p>
            <a:pPr marL="0" lvl="0" indent="0">
              <a:buNone/>
            </a:pPr>
            <a:r>
              <a:rPr lang="pl-PL" b="1" dirty="0"/>
              <a:t>W dniu   11 października 2014 r. odbył się Piknik Sportowy związany z uroczystym otwarciem siłowni  zewnętrznej.</a:t>
            </a: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2014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1296144" cy="9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5301208"/>
            <a:ext cx="833755" cy="5238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93" y="5318547"/>
            <a:ext cx="481330" cy="4762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08" y="5344070"/>
            <a:ext cx="438150" cy="4381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3448"/>
            <a:ext cx="1123950" cy="20129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97" y="5318181"/>
            <a:ext cx="792480" cy="5238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2" descr="C:\Users\Krystyna\Downloads\LOGO LOTU 1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89" y="5344070"/>
            <a:ext cx="785495" cy="571500"/>
          </a:xfrm>
          <a:prstGeom prst="rect">
            <a:avLst/>
          </a:prstGeom>
          <a:noFill/>
          <a:extLst/>
        </p:spPr>
      </p:pic>
      <p:pic>
        <p:nvPicPr>
          <p:cNvPr id="14" name="Picture 7" descr="G:\LOT\LOT 2014\wniosek LGD www\herb Gminy Sztutow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72010"/>
            <a:ext cx="352425" cy="410210"/>
          </a:xfrm>
          <a:prstGeom prst="rect">
            <a:avLst/>
          </a:prstGeom>
          <a:noFill/>
          <a:extLst/>
        </p:spPr>
      </p:pic>
      <p:sp>
        <p:nvSpPr>
          <p:cNvPr id="17" name="Symbol zastępczy zawartości 16"/>
          <p:cNvSpPr>
            <a:spLocks noGrp="1"/>
          </p:cNvSpPr>
          <p:nvPr>
            <p:ph idx="1"/>
          </p:nvPr>
        </p:nvSpPr>
        <p:spPr>
          <a:xfrm>
            <a:off x="823430" y="2636912"/>
            <a:ext cx="7408333" cy="3450696"/>
          </a:xfrm>
        </p:spPr>
        <p:txBody>
          <a:bodyPr/>
          <a:lstStyle/>
          <a:p>
            <a:r>
              <a:rPr lang="pl-PL" i="1" dirty="0"/>
              <a:t>Projekt współfinansowany ze środków UE </a:t>
            </a:r>
            <a:r>
              <a:rPr lang="pl-PL" dirty="0"/>
              <a:t>w ramach programu LEADER PROW na lata 2007-2013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Koszt całego projektu wynosi  </a:t>
            </a:r>
            <a:r>
              <a:rPr lang="pl-PL" dirty="0" smtClean="0"/>
              <a:t> 33924,90zł. , </a:t>
            </a:r>
            <a:r>
              <a:rPr lang="pl-PL" dirty="0"/>
              <a:t>dofinansowanie z UE  22 583,31 zł. 	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786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2014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5" y="908720"/>
            <a:ext cx="1296144" cy="9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rystyna\AppData\Local\Temp\Rar$DIa0.002\100_56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940360" cy="25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rystyna\AppData\Local\Temp\Rar$DIa0.885\100_5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09120"/>
            <a:ext cx="3312368" cy="217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http://www.lotsztutowo.mierzeja.pl/file/100_5678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8" y="2394719"/>
            <a:ext cx="3212426" cy="21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http://www.lotsztutowo.mierzeja.pl/file/100_5662_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98023"/>
            <a:ext cx="2813465" cy="188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4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Na Walnym Zebraniu LOT Gminy Sztutowo w dniu 2 marca 2015 r. w związku z upływającą kadencją wybrano władze Stowarzyszenia: </a:t>
            </a:r>
          </a:p>
          <a:p>
            <a:pPr marL="0" indent="0">
              <a:buNone/>
            </a:pPr>
            <a:r>
              <a:rPr lang="pl-PL" dirty="0" smtClean="0"/>
              <a:t>ZARZĄD </a:t>
            </a:r>
            <a:r>
              <a:rPr lang="pl-PL" dirty="0"/>
              <a:t>LOT Gminy Sztutowo:</a:t>
            </a:r>
          </a:p>
          <a:p>
            <a:r>
              <a:rPr lang="pl-PL" dirty="0"/>
              <a:t>Przewodnicząca Zarządu              -Krystyna Chabska    </a:t>
            </a:r>
          </a:p>
          <a:p>
            <a:r>
              <a:rPr lang="pl-PL" dirty="0"/>
              <a:t>Wiceprzewodniczący Zarządu      -Grzegorz </a:t>
            </a:r>
            <a:r>
              <a:rPr lang="pl-PL" dirty="0" err="1"/>
              <a:t>Glarczyński</a:t>
            </a:r>
            <a:endParaRPr lang="pl-PL" dirty="0"/>
          </a:p>
          <a:p>
            <a:r>
              <a:rPr lang="pl-PL" dirty="0"/>
              <a:t>Wiceprzewodniczący Zarządu      -Arkadiusz </a:t>
            </a:r>
            <a:r>
              <a:rPr lang="pl-PL" dirty="0" err="1"/>
              <a:t>Łaczyński</a:t>
            </a:r>
            <a:r>
              <a:rPr lang="pl-PL" dirty="0"/>
              <a:t>  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r>
              <a:rPr lang="pl-PL" dirty="0"/>
              <a:t>KOMISJA REWIZYJNA </a:t>
            </a:r>
          </a:p>
          <a:p>
            <a:r>
              <a:rPr lang="pl-PL" dirty="0"/>
              <a:t>Przewodniczący Komisji Rewizyjnej  -Ryszard Madej</a:t>
            </a:r>
          </a:p>
          <a:p>
            <a:r>
              <a:rPr lang="pl-PL" dirty="0"/>
              <a:t>Członek Komisji Rewizyjnej                -Ryszard </a:t>
            </a:r>
            <a:r>
              <a:rPr lang="pl-PL" dirty="0" err="1"/>
              <a:t>Chwoszcz</a:t>
            </a:r>
            <a:endParaRPr lang="pl-PL" dirty="0"/>
          </a:p>
          <a:p>
            <a:r>
              <a:rPr lang="pl-PL" dirty="0"/>
              <a:t>Członek Komisji Rewizyjnej                -Anna Dominiak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1296144" cy="9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780928"/>
            <a:ext cx="7408333" cy="3345235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W dniu 20 stycznia 2015 r. w hotelu TRISTAN  odbyło się spotkanie pn.  „</a:t>
            </a:r>
            <a:r>
              <a:rPr lang="pl-PL" b="1" dirty="0"/>
              <a:t>Dynamizacja rozwoju Mierzei Wiślanej, doskonalenie efektywnych metod promocji poprzez współpracę samorządów  i lokalnych organizacji turystycznych. Inicjatorem spotkania były LOT-y na Mierzei Wiślanej, gospodarzem LOT Gminy Sztutowo.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 </a:t>
            </a:r>
            <a:r>
              <a:rPr lang="pl-PL" dirty="0" smtClean="0"/>
              <a:t>LOT był głównym organizatorem spotkania.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1296144" cy="9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W kwietniu 2015 r. zrealizowaliśmy projekt </a:t>
            </a:r>
            <a:r>
              <a:rPr lang="pl-PL" b="1" i="1" dirty="0"/>
              <a:t>„Promocja Mierzei Wiślanej i Żuław poprzez przebudowę strony internetowej LOT- u Gminy Sztutowo, popularyzację </a:t>
            </a:r>
            <a:r>
              <a:rPr lang="pl-PL" b="1" i="1" dirty="0" err="1"/>
              <a:t>geocachingu</a:t>
            </a:r>
            <a:r>
              <a:rPr lang="pl-PL" b="1" i="1" dirty="0"/>
              <a:t> oraz produkcję materiałów promocyjnych- folderów.” </a:t>
            </a: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DSCF2722.jpg">
            <a:hlinkClick r:id="rId3" tooltip="&quot;DSCF2722.jpg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81128"/>
            <a:ext cx="1733550" cy="131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://www.lotsztutowo.mierzeja.pl/file/DSCF2698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1128"/>
            <a:ext cx="1762125" cy="132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://www.lotsztutowo.mierzeja.pl/file/IMAG0692_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42" y="4538540"/>
            <a:ext cx="1133475" cy="1324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9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5301208"/>
            <a:ext cx="833755" cy="5238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93" y="5318547"/>
            <a:ext cx="481330" cy="4762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08" y="5344070"/>
            <a:ext cx="438150" cy="4381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3448"/>
            <a:ext cx="1123950" cy="20129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97" y="5318181"/>
            <a:ext cx="792480" cy="5238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2" descr="C:\Users\Krystyna\Downloads\LOGO LOTU 1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89" y="5344070"/>
            <a:ext cx="785495" cy="571500"/>
          </a:xfrm>
          <a:prstGeom prst="rect">
            <a:avLst/>
          </a:prstGeom>
          <a:noFill/>
          <a:extLst/>
        </p:spPr>
      </p:pic>
      <p:pic>
        <p:nvPicPr>
          <p:cNvPr id="14" name="Picture 7" descr="G:\LOT\LOT 2014\wniosek LGD www\herb Gminy Sztutow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72010"/>
            <a:ext cx="352425" cy="410210"/>
          </a:xfrm>
          <a:prstGeom prst="rect">
            <a:avLst/>
          </a:prstGeom>
          <a:noFill/>
          <a:extLst/>
        </p:spPr>
      </p:pic>
      <p:pic>
        <p:nvPicPr>
          <p:cNvPr id="15" name="Picture 9" descr="G:\LOT\LOT 2014\wniosek LGD www\logo stowarzyszenie SZkolna1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370252"/>
            <a:ext cx="704850" cy="419735"/>
          </a:xfrm>
          <a:prstGeom prst="rect">
            <a:avLst/>
          </a:prstGeom>
          <a:noFill/>
          <a:extLst/>
        </p:spPr>
      </p:pic>
      <p:pic>
        <p:nvPicPr>
          <p:cNvPr id="16" name="Picture 10" descr="G:\LOT\LOT 2014\wniosek LGD www\Logo PZPK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688" y="5394747"/>
            <a:ext cx="415290" cy="400050"/>
          </a:xfrm>
          <a:prstGeom prst="rect">
            <a:avLst/>
          </a:prstGeom>
          <a:noFill/>
          <a:extLst/>
        </p:spPr>
      </p:pic>
      <p:sp>
        <p:nvSpPr>
          <p:cNvPr id="17" name="Symbol zastępczy zawartości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Projekt współfinansowany ze środków UE </a:t>
            </a:r>
            <a:r>
              <a:rPr lang="pl-PL" dirty="0"/>
              <a:t>w ramach programu LEADER PROW na lata 2007-2013.</a:t>
            </a:r>
          </a:p>
          <a:p>
            <a:r>
              <a:rPr lang="pl-PL" dirty="0"/>
              <a:t>Koszt całego projektu wynosi 13000,00 zł., dofinansowanie z UE 10 400,00 	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69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200" b="1" i="1" dirty="0"/>
              <a:t>GEOCACHING – innowacyjna forma turystyki aktywnej</a:t>
            </a:r>
            <a:r>
              <a:rPr lang="pl-PL" sz="3200" b="1" i="1" dirty="0" smtClean="0"/>
              <a:t>,</a:t>
            </a:r>
            <a:r>
              <a:rPr lang="pl-PL" sz="3200" b="1" dirty="0"/>
              <a:t> </a:t>
            </a:r>
            <a:r>
              <a:rPr lang="pl-PL" sz="3200" b="1" i="1" dirty="0" smtClean="0"/>
              <a:t>„</a:t>
            </a:r>
            <a:r>
              <a:rPr lang="pl-PL" sz="3200" b="1" i="1" dirty="0"/>
              <a:t>szukanie skarbów ”</a:t>
            </a:r>
            <a:endParaRPr lang="pl-PL" sz="3200" b="1" dirty="0"/>
          </a:p>
          <a:p>
            <a:r>
              <a:rPr lang="pl-PL" b="1" i="1" dirty="0"/>
              <a:t>Słowem "</a:t>
            </a:r>
            <a:r>
              <a:rPr lang="pl-PL" b="1" i="1" dirty="0" err="1"/>
              <a:t>geocache</a:t>
            </a:r>
            <a:r>
              <a:rPr lang="pl-PL" b="1" i="1" dirty="0"/>
              <a:t>" – skarb określa się ukryty pojemnik przeznaczony do szukania. W Polsce stosuje się wymiennie takie nazwy jak "skrzynka", "skrytka" albo "</a:t>
            </a:r>
            <a:r>
              <a:rPr lang="pl-PL" b="1" i="1" dirty="0" err="1"/>
              <a:t>kesz</a:t>
            </a:r>
            <a:r>
              <a:rPr lang="pl-PL" b="1" i="1" dirty="0"/>
              <a:t>". </a:t>
            </a:r>
            <a:endParaRPr lang="pl-PL" dirty="0"/>
          </a:p>
          <a:p>
            <a:pPr marL="0" indent="0">
              <a:buNone/>
            </a:pPr>
            <a:r>
              <a:rPr lang="pl-PL" b="1" i="1" dirty="0" smtClean="0"/>
              <a:t>       Odnalezienie </a:t>
            </a:r>
            <a:r>
              <a:rPr lang="pl-PL" b="1" i="1" dirty="0"/>
              <a:t>pojemnika odbywa się będzie na podstawie współrzędnych </a:t>
            </a:r>
            <a:r>
              <a:rPr lang="pl-PL" b="1" i="1" dirty="0" smtClean="0"/>
              <a:t>  </a:t>
            </a:r>
          </a:p>
          <a:p>
            <a:pPr marL="0" indent="0">
              <a:buNone/>
            </a:pPr>
            <a:r>
              <a:rPr lang="pl-PL" b="1" i="1" dirty="0"/>
              <a:t> </a:t>
            </a:r>
            <a:r>
              <a:rPr lang="pl-PL" b="1" i="1" dirty="0" smtClean="0"/>
              <a:t>      geograficznych </a:t>
            </a:r>
            <a:r>
              <a:rPr lang="pl-PL" b="1" i="1" dirty="0"/>
              <a:t>wskazywanych przez GPS w telefonie lub inny nadajnik. </a:t>
            </a:r>
            <a:endParaRPr lang="pl-PL" b="1" i="1" dirty="0" smtClean="0"/>
          </a:p>
          <a:p>
            <a:pPr marL="0" indent="0">
              <a:buNone/>
            </a:pPr>
            <a:endParaRPr lang="pl-PL" dirty="0"/>
          </a:p>
          <a:p>
            <a:r>
              <a:rPr lang="pl-PL" b="1" i="1" dirty="0"/>
              <a:t>Podstawowym wyposażeniem skrytki jest "</a:t>
            </a:r>
            <a:r>
              <a:rPr lang="pl-PL" b="1" i="1" dirty="0" err="1"/>
              <a:t>logbook</a:t>
            </a:r>
            <a:r>
              <a:rPr lang="pl-PL" b="1" i="1" dirty="0"/>
              <a:t>" czyli papierowy dziennik </a:t>
            </a:r>
            <a:r>
              <a:rPr lang="pl-PL" b="1" i="1" dirty="0" smtClean="0"/>
              <a:t>wpisów.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i="1" dirty="0"/>
              <a:t>Szukaniem skrytek zajmują się ludzie bez względu na wiek, którzy są ciekawi nowych miejsc </a:t>
            </a:r>
            <a:r>
              <a:rPr lang="pl-PL" b="1" i="1" dirty="0" smtClean="0"/>
              <a:t>i </a:t>
            </a:r>
            <a:r>
              <a:rPr lang="pl-PL" b="1" i="1" dirty="0"/>
              <a:t>wrażeń.  </a:t>
            </a:r>
            <a:endParaRPr lang="pl-PL" b="1" i="1" dirty="0" smtClean="0"/>
          </a:p>
          <a:p>
            <a:endParaRPr lang="pl-PL" dirty="0"/>
          </a:p>
          <a:p>
            <a:r>
              <a:rPr lang="pl-PL" b="1" i="1" dirty="0" smtClean="0"/>
              <a:t>Na szkoleniu przygotowaliśmy i ulokowaliśmy 30 </a:t>
            </a:r>
            <a:r>
              <a:rPr lang="pl-PL" b="1" i="1" dirty="0" err="1" smtClean="0"/>
              <a:t>keszy</a:t>
            </a:r>
            <a:r>
              <a:rPr lang="pl-PL" b="1" i="1" dirty="0" smtClean="0"/>
              <a:t>.</a:t>
            </a:r>
          </a:p>
          <a:p>
            <a:endParaRPr lang="pl-PL" b="1" i="1" dirty="0" smtClean="0"/>
          </a:p>
          <a:p>
            <a:r>
              <a:rPr lang="pl-PL" b="1" i="1" dirty="0" smtClean="0"/>
              <a:t> Na </a:t>
            </a:r>
            <a:r>
              <a:rPr lang="pl-PL" b="1" i="1" dirty="0"/>
              <a:t>stronie  internetowej </a:t>
            </a:r>
            <a:r>
              <a:rPr lang="pl-PL" b="1" i="1" dirty="0" smtClean="0">
                <a:hlinkClick r:id="rId2"/>
              </a:rPr>
              <a:t>www.opencaching.pl</a:t>
            </a:r>
            <a:r>
              <a:rPr lang="pl-PL" b="1" i="1" dirty="0" smtClean="0"/>
              <a:t> przy każdej  skrytce </a:t>
            </a:r>
            <a:r>
              <a:rPr lang="pl-PL" b="1" i="1" dirty="0"/>
              <a:t>znajdują się  informacje o </a:t>
            </a:r>
            <a:r>
              <a:rPr lang="pl-PL" b="1" i="1" dirty="0" smtClean="0"/>
              <a:t> </a:t>
            </a:r>
            <a:r>
              <a:rPr lang="pl-PL" b="1" i="1" dirty="0" err="1" smtClean="0"/>
              <a:t>histrroii</a:t>
            </a:r>
            <a:r>
              <a:rPr lang="pl-PL" b="1" i="1" dirty="0" smtClean="0"/>
              <a:t>, zabytkach</a:t>
            </a:r>
            <a:r>
              <a:rPr lang="pl-PL" b="1" i="1" dirty="0"/>
              <a:t>, kulturze, przyrodzie, ciekawych miejscach.</a:t>
            </a: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248456"/>
            <a:ext cx="7408333" cy="42768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300" b="1" dirty="0"/>
              <a:t>Założenia i plan działania organizacji:</a:t>
            </a:r>
          </a:p>
          <a:p>
            <a:pPr lvl="0"/>
            <a:r>
              <a:rPr lang="pl-PL" sz="2500" dirty="0"/>
              <a:t>promowanie Mierzei Wiślanej na rynku turystycznym</a:t>
            </a:r>
          </a:p>
          <a:p>
            <a:pPr lvl="0"/>
            <a:r>
              <a:rPr lang="pl-PL" sz="2500" dirty="0"/>
              <a:t>aktywny udział i prezentacja obiektów na Targach Turystycznych </a:t>
            </a:r>
          </a:p>
          <a:p>
            <a:pPr lvl="0"/>
            <a:r>
              <a:rPr lang="pl-PL" sz="2500" dirty="0" smtClean="0"/>
              <a:t>nawiązanie </a:t>
            </a:r>
            <a:r>
              <a:rPr lang="pl-PL" sz="2500" dirty="0"/>
              <a:t>współpracy z organizacjami rządowymi, administracyjnymi zajmującymi się turystyką ( Polska Izba Turystyki ), Pomorska Regionalna Organizacja Turystyczna</a:t>
            </a:r>
          </a:p>
          <a:p>
            <a:pPr lvl="0"/>
            <a:r>
              <a:rPr lang="pl-PL" sz="2500" dirty="0"/>
              <a:t>podnoszenie jakości usług turystycznych i estetyki obiektów w Gminie</a:t>
            </a:r>
          </a:p>
          <a:p>
            <a:pPr lvl="0"/>
            <a:r>
              <a:rPr lang="pl-PL" sz="2500" dirty="0"/>
              <a:t>promowanie w Polsce po przez filmy, artykuły w prasie na temat walorów turystycznych, przyrodniczych, zdrowotnych, zabytków, regionalnych kulinariów</a:t>
            </a:r>
          </a:p>
          <a:p>
            <a:pPr lvl="0"/>
            <a:r>
              <a:rPr lang="pl-PL" sz="2500" dirty="0"/>
              <a:t>wylansowanie produktów turystycznych (impreza Dzień Rybaka )</a:t>
            </a:r>
          </a:p>
          <a:p>
            <a:pPr lvl="0"/>
            <a:r>
              <a:rPr lang="pl-PL" sz="2500" dirty="0"/>
              <a:t>uczestniczenie i współpraca w projektach gminnych dotyczących poprawy standardu podstawowych jakości zasobów wody pitnej ( Żuławski Wodociąg).</a:t>
            </a:r>
          </a:p>
          <a:p>
            <a:pPr lvl="0"/>
            <a:r>
              <a:rPr lang="pl-PL" sz="2500" dirty="0"/>
              <a:t>współpraca z SANEPIDEM nowodworskim w zakresie badania wód morskich na kąpieliskach Sztutowa i Kątów Rybackich , dążenie do poprawy czystości wód przed sezonem letnim.</a:t>
            </a:r>
          </a:p>
          <a:p>
            <a:pPr lvl="0"/>
            <a:r>
              <a:rPr lang="pl-PL" sz="2500" dirty="0"/>
              <a:t>monitorowanie warunków żeglarskich w portach Kąty Rybackie, Sztutowo.</a:t>
            </a:r>
          </a:p>
          <a:p>
            <a:pPr lvl="0"/>
            <a:r>
              <a:rPr lang="pl-PL" sz="2500" dirty="0"/>
              <a:t>akceptacja i poparcie w tworzeniu MUZEUM ZALEWU WIŚLANEGO w Kątach Rybackich, oddziału Muzeum Morskiego w Gdańsku.</a:t>
            </a:r>
          </a:p>
          <a:p>
            <a:pPr lvl="0"/>
            <a:r>
              <a:rPr lang="pl-PL" sz="2500" dirty="0"/>
              <a:t>Współpraca z Urzędem Gminy w Sztutowie, wspólne dążenie do poprawy warunków sportowo-rekreacyjnych na terenie Gminy w zakresie remontu i budowy boisk piłkarskich , Orlików, placów zabaw dla dzieci w Kątach Rybackich, Sztutowie, </a:t>
            </a:r>
            <a:r>
              <a:rPr lang="pl-PL" sz="2500" dirty="0" err="1"/>
              <a:t>Groszkowie</a:t>
            </a:r>
            <a:r>
              <a:rPr lang="pl-PL" sz="2500" dirty="0"/>
              <a:t>.</a:t>
            </a:r>
          </a:p>
          <a:p>
            <a:endParaRPr lang="pl-PL" sz="25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2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16 maja 2015 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 w Krainie Kormoranów – Wiosenny  Rajd 2015 , organizowany w Sztutowie.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Krystyna\Desktop\LOT 2015\NOrdick Walking 16maj2015\III miejsce 5 km Nikodem Chabs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8199"/>
            <a:ext cx="302906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rystyna\Desktop\LOT 2015\NOrdick Walking 16maj2015\na trasi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60585"/>
            <a:ext cx="313724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rystyna\Desktop\LOT 2015\NOrdick Walking 16maj2015\Ostre współzawodnictw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64287"/>
            <a:ext cx="3431367" cy="22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2005-2015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b="1" i="1" dirty="0"/>
              <a:t>Działania LOT :</a:t>
            </a:r>
          </a:p>
          <a:p>
            <a:r>
              <a:rPr lang="pl-PL" dirty="0"/>
              <a:t>Organizacja i współorganizacja imprez sportowych i kulturalnych .</a:t>
            </a:r>
          </a:p>
          <a:p>
            <a:r>
              <a:rPr lang="pl-PL" dirty="0"/>
              <a:t>Integracja z organizacjami pozarządowymi działającymi w zakresie programu „Rozwój  i promocja turystyki w powiecie nowodworskim”</a:t>
            </a:r>
          </a:p>
          <a:p>
            <a:pPr lvl="0"/>
            <a:r>
              <a:rPr lang="pl-PL" dirty="0"/>
              <a:t>Współpraca programowa z PROT Gdańsk i LOT-ami woj. pomorskiego. Członkowie Zarządu każdego roku uczestniczą w Forum LOT-ów i w obchodach  Światowego Dniu Turystyki. </a:t>
            </a:r>
          </a:p>
          <a:p>
            <a:r>
              <a:rPr lang="pl-PL" dirty="0"/>
              <a:t>Uczestnictwo w pracach Lokalnej Grupy Działania „Żuławy i Mierzeja”. </a:t>
            </a:r>
          </a:p>
          <a:p>
            <a:pPr lvl="0"/>
            <a:r>
              <a:rPr lang="pl-PL" dirty="0"/>
              <a:t>LOT promuje swoje obiekty poprzez przyznawanie tabliczek „Obiekt rekomendowany”.</a:t>
            </a:r>
          </a:p>
          <a:p>
            <a:pPr lvl="0"/>
            <a:r>
              <a:rPr lang="pl-PL" dirty="0"/>
              <a:t>Redagowanie i prowadzenie strony internetowej LOT</a:t>
            </a:r>
          </a:p>
          <a:p>
            <a:pPr lvl="0"/>
            <a:r>
              <a:rPr lang="pl-PL" dirty="0"/>
              <a:t>Wydawanie folderów promocyjnych</a:t>
            </a:r>
          </a:p>
          <a:p>
            <a:r>
              <a:rPr lang="pl-PL" dirty="0"/>
              <a:t>Spotkania z wójtem Gminy Sztutowo, Lasami– omawianie bieżących spraw związanych z polepszeniem warunków dla turystów. </a:t>
            </a:r>
          </a:p>
          <a:p>
            <a:r>
              <a:rPr lang="pl-PL" dirty="0"/>
              <a:t>Współpraca ze Starostwem Powiatu Nowodworskiego – patronat nad imprezami, wsparcie finansowe Starostwa  działań promocyjnych LOT.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23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/>
              <a:t>Współpraca </a:t>
            </a:r>
            <a:r>
              <a:rPr lang="pl-PL" dirty="0"/>
              <a:t>z Muzeum Morskim w Gdańsku w zakresie wspólnej realizacji projektów- „Utworzenie stałej wystawy zdjęć pt. „Rybacy w Kątach” w Muzeum Zalewu Wiślanego”.</a:t>
            </a:r>
          </a:p>
          <a:p>
            <a:r>
              <a:rPr lang="pl-PL" dirty="0"/>
              <a:t>Współpraca z  Parkiem Krajobrazowym Mierzeja Wiślana w zakresie realizacji wspólnych projektów – „„Promocja Mierzei Wiślanej i Żuław poprzez przebudowę strony internetowej LOT- u Gminy Sztutowo, popularyzację </a:t>
            </a:r>
            <a:r>
              <a:rPr lang="pl-PL" dirty="0" err="1"/>
              <a:t>geocachingu</a:t>
            </a:r>
            <a:r>
              <a:rPr lang="pl-PL" dirty="0"/>
              <a:t> oraz produkcję materiałów promocyjnych- folderów.”</a:t>
            </a:r>
          </a:p>
          <a:p>
            <a:r>
              <a:rPr lang="pl-PL" dirty="0"/>
              <a:t>Współpraca z organizacjami pozarządowymi Mierzei Wiślanej – LOT Jantarowe Wybrzeże – Gmina Stegna, LOT Krynica Morska, Stowarzyszenie „Szkolna 13” </a:t>
            </a:r>
          </a:p>
          <a:p>
            <a:r>
              <a:rPr lang="pl-PL" dirty="0"/>
              <a:t>Współpraca ze świetlicami środowiskowymi w Katach Rybackich i Sztutowie oraz Biblioteką Gminną w zakresie organizacji imprez. </a:t>
            </a:r>
          </a:p>
          <a:p>
            <a:r>
              <a:rPr lang="pl-PL" dirty="0"/>
              <a:t>Organizacja  wieczorów integracyjnych członków lot w „U Haliny” ,  „Pensjonat Delfin”, Pensjonat  Wielorybek, Restauracja </a:t>
            </a:r>
            <a:r>
              <a:rPr lang="pl-PL" dirty="0" err="1"/>
              <a:t>Janosikówka</a:t>
            </a:r>
            <a:r>
              <a:rPr lang="pl-PL" dirty="0"/>
              <a:t>, Ośrodek </a:t>
            </a:r>
            <a:r>
              <a:rPr lang="pl-PL" dirty="0" err="1"/>
              <a:t>Malibu</a:t>
            </a:r>
            <a:r>
              <a:rPr lang="pl-PL" dirty="0"/>
              <a:t>, </a:t>
            </a:r>
            <a:r>
              <a:rPr lang="pl-PL" dirty="0" err="1"/>
              <a:t>Cafe</a:t>
            </a:r>
            <a:r>
              <a:rPr lang="pl-PL" dirty="0"/>
              <a:t> Kącik.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2005-2015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5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200" dirty="0" smtClean="0"/>
              <a:t>Dziękujemy wszystkim osobom, które przyczyniły się do sukcesów naszego Stowarzyszenia, a tym samym do promocji i propagowania turystyki na Mierzei Wiślanej</a:t>
            </a:r>
            <a:r>
              <a:rPr lang="pl-PL" sz="2800" dirty="0" smtClean="0"/>
              <a:t>.</a:t>
            </a:r>
          </a:p>
          <a:p>
            <a:pPr marL="0" indent="0" algn="ctr">
              <a:buNone/>
            </a:pPr>
            <a:endParaRPr lang="pl-PL" sz="2800" dirty="0"/>
          </a:p>
          <a:p>
            <a:pPr marL="0" indent="0" algn="ctr">
              <a:buNone/>
            </a:pPr>
            <a:r>
              <a:rPr lang="pl-PL" sz="2800" dirty="0" smtClean="0"/>
              <a:t>Zarząd LOT Gminy Sztutowo</a:t>
            </a:r>
            <a:endParaRPr lang="pl-PL" sz="2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Lokalna Organizacja Gminy Sztutowo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037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tx1"/>
                </a:solidFill>
              </a:rPr>
              <a:t>Mierzeja Wiślana jednym z najbardziej niesamowitych półwyspów na Ziemi, według The World </a:t>
            </a:r>
            <a:r>
              <a:rPr lang="pl-PL" sz="2800" dirty="0" err="1">
                <a:solidFill>
                  <a:schemeClr val="tx1"/>
                </a:solidFill>
              </a:rPr>
              <a:t>Geography</a:t>
            </a: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2800" b="1" i="1" dirty="0" smtClean="0">
                <a:solidFill>
                  <a:schemeClr val="tx1"/>
                </a:solidFill>
              </a:rPr>
              <a:t>5.</a:t>
            </a:r>
            <a:r>
              <a:rPr lang="pl-PL" sz="2800" b="1" i="1" dirty="0">
                <a:solidFill>
                  <a:schemeClr val="tx1"/>
                </a:solidFill>
              </a:rPr>
              <a:t> Vistula </a:t>
            </a:r>
            <a:r>
              <a:rPr lang="pl-PL" sz="2800" b="1" i="1" dirty="0" err="1">
                <a:solidFill>
                  <a:schemeClr val="tx1"/>
                </a:solidFill>
              </a:rPr>
              <a:t>Spit</a:t>
            </a:r>
            <a:r>
              <a:rPr lang="pl-PL" sz="2800" b="1" i="1" dirty="0">
                <a:solidFill>
                  <a:schemeClr val="tx1"/>
                </a:solidFill>
              </a:rPr>
              <a:t>, Poland/Russia</a:t>
            </a:r>
            <a:endParaRPr lang="pl-PL" sz="2800" dirty="0">
              <a:solidFill>
                <a:schemeClr val="tx1"/>
              </a:solidFill>
            </a:endParaRPr>
          </a:p>
          <a:p>
            <a:endParaRPr lang="pl-PL" sz="2800" dirty="0">
              <a:solidFill>
                <a:schemeClr val="tx1"/>
              </a:solidFill>
            </a:endParaRPr>
          </a:p>
          <a:p>
            <a:r>
              <a:rPr lang="pl-PL" sz="2800" dirty="0">
                <a:solidFill>
                  <a:schemeClr val="tx1"/>
                </a:solidFill>
              </a:rPr>
              <a:t>The Vistula </a:t>
            </a:r>
            <a:r>
              <a:rPr lang="pl-PL" sz="2800" dirty="0" err="1">
                <a:solidFill>
                  <a:schemeClr val="tx1"/>
                </a:solidFill>
              </a:rPr>
              <a:t>Spit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is</a:t>
            </a:r>
            <a:r>
              <a:rPr lang="pl-PL" sz="2800" dirty="0">
                <a:solidFill>
                  <a:schemeClr val="tx1"/>
                </a:solidFill>
              </a:rPr>
              <a:t> a </a:t>
            </a:r>
            <a:r>
              <a:rPr lang="pl-PL" sz="2800" dirty="0" err="1">
                <a:solidFill>
                  <a:schemeClr val="tx1"/>
                </a:solidFill>
              </a:rPr>
              <a:t>phenomenal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sandy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peninsula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formed</a:t>
            </a:r>
            <a:r>
              <a:rPr lang="pl-PL" sz="2800" dirty="0">
                <a:solidFill>
                  <a:schemeClr val="tx1"/>
                </a:solidFill>
              </a:rPr>
              <a:t> by </a:t>
            </a:r>
            <a:r>
              <a:rPr lang="pl-PL" sz="2800" dirty="0" err="1">
                <a:solidFill>
                  <a:schemeClr val="tx1"/>
                </a:solidFill>
              </a:rPr>
              <a:t>sands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deposited</a:t>
            </a:r>
            <a:r>
              <a:rPr lang="pl-PL" sz="2800" dirty="0">
                <a:solidFill>
                  <a:schemeClr val="tx1"/>
                </a:solidFill>
              </a:rPr>
              <a:t> by </a:t>
            </a:r>
            <a:r>
              <a:rPr lang="pl-PL" sz="2800" dirty="0" err="1">
                <a:solidFill>
                  <a:schemeClr val="tx1"/>
                </a:solidFill>
              </a:rPr>
              <a:t>sea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currents</a:t>
            </a:r>
            <a:r>
              <a:rPr lang="pl-PL" sz="2800" dirty="0">
                <a:solidFill>
                  <a:schemeClr val="tx1"/>
                </a:solidFill>
              </a:rPr>
              <a:t> and the </a:t>
            </a:r>
            <a:r>
              <a:rPr lang="pl-PL" sz="2800" b="1" i="1" dirty="0">
                <a:solidFill>
                  <a:schemeClr val="tx1"/>
                </a:solidFill>
              </a:rPr>
              <a:t>Vistula River</a:t>
            </a:r>
            <a:r>
              <a:rPr lang="pl-PL" sz="2800" dirty="0">
                <a:solidFill>
                  <a:schemeClr val="tx1"/>
                </a:solidFill>
              </a:rPr>
              <a:t>. </a:t>
            </a:r>
            <a:r>
              <a:rPr lang="pl-PL" sz="2800" dirty="0" err="1">
                <a:solidFill>
                  <a:schemeClr val="tx1"/>
                </a:solidFill>
              </a:rPr>
              <a:t>That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embankment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spreads</a:t>
            </a:r>
            <a:r>
              <a:rPr lang="pl-PL" sz="2800" dirty="0">
                <a:solidFill>
                  <a:schemeClr val="tx1"/>
                </a:solidFill>
              </a:rPr>
              <a:t> out from Gdańsk to </a:t>
            </a:r>
            <a:r>
              <a:rPr lang="pl-PL" sz="2800" dirty="0" err="1">
                <a:solidFill>
                  <a:schemeClr val="tx1"/>
                </a:solidFill>
              </a:rPr>
              <a:t>Baltiysk</a:t>
            </a:r>
            <a:r>
              <a:rPr lang="pl-PL" sz="2800" dirty="0">
                <a:solidFill>
                  <a:schemeClr val="tx1"/>
                </a:solidFill>
              </a:rPr>
              <a:t> in the Russian </a:t>
            </a:r>
            <a:r>
              <a:rPr lang="pl-PL" sz="2800" dirty="0" err="1">
                <a:solidFill>
                  <a:schemeClr val="tx1"/>
                </a:solidFill>
              </a:rPr>
              <a:t>Federation</a:t>
            </a:r>
            <a:r>
              <a:rPr lang="pl-PL" sz="2800" dirty="0">
                <a:solidFill>
                  <a:schemeClr val="tx1"/>
                </a:solidFill>
              </a:rPr>
              <a:t>. </a:t>
            </a:r>
            <a:br>
              <a:rPr lang="pl-PL" sz="2800" dirty="0">
                <a:solidFill>
                  <a:schemeClr val="tx1"/>
                </a:solidFill>
              </a:rPr>
            </a:br>
            <a:endParaRPr lang="pl-PL" sz="2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Lokalna Organizacja Gminy Sztutowo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037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Lokalna Organizacja Gminy Sztutowo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87261"/>
            <a:ext cx="2376264" cy="17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Krystyna\Desktop\IMG_0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97295"/>
            <a:ext cx="7272808" cy="36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Dziękuję za uwagę.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46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Wszystkie założenia zostały zapisane w Statucie Stowarzyszenia. </a:t>
            </a:r>
          </a:p>
          <a:p>
            <a:r>
              <a:rPr lang="pl-PL" b="1" dirty="0"/>
              <a:t>W dniu 03 czerwca 2005r dokonano wpisu do rejestru pod Nr 0000235576 do Krajowego Rejestru Sądowego</a:t>
            </a:r>
            <a:r>
              <a:rPr lang="pl-PL" b="1" dirty="0" smtClean="0"/>
              <a:t>.</a:t>
            </a:r>
            <a:endParaRPr lang="pl-PL" b="1" dirty="0"/>
          </a:p>
          <a:p>
            <a:r>
              <a:rPr lang="pl-PL" dirty="0"/>
              <a:t>Pierwsze walne zebranie członków Lokalnej Organizacji Turystycznej odbyło się w dniu </a:t>
            </a:r>
            <a:r>
              <a:rPr lang="pl-PL" b="1" dirty="0"/>
              <a:t>22 czerwca 2005r</a:t>
            </a:r>
            <a:r>
              <a:rPr lang="pl-PL" dirty="0"/>
              <a:t> na którym ukonstytuowały się władze.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0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/>
              <a:t>2005-2008 </a:t>
            </a:r>
            <a:endParaRPr lang="pl-PL" dirty="0"/>
          </a:p>
          <a:p>
            <a:pPr marL="0" indent="0">
              <a:buNone/>
            </a:pPr>
            <a:r>
              <a:rPr lang="pl-PL" b="1" i="1" dirty="0"/>
              <a:t>Zarząd Stowarzyszenia:</a:t>
            </a:r>
            <a:endParaRPr lang="pl-PL" dirty="0"/>
          </a:p>
          <a:p>
            <a:r>
              <a:rPr lang="pl-PL" dirty="0"/>
              <a:t>1. Jan Apanowicz          – przewodniczący Zarządu </a:t>
            </a:r>
          </a:p>
          <a:p>
            <a:r>
              <a:rPr lang="pl-PL" dirty="0"/>
              <a:t>2. Janusz Domaszewski – v-ce przewodniczący Zarządu</a:t>
            </a:r>
          </a:p>
          <a:p>
            <a:r>
              <a:rPr lang="pl-PL" dirty="0"/>
              <a:t> 3. Bogusław Błaszak     – v-ce przewodniczący  Zarządu </a:t>
            </a:r>
          </a:p>
          <a:p>
            <a:pPr marL="0" indent="0">
              <a:buNone/>
            </a:pPr>
            <a:r>
              <a:rPr lang="pl-PL" b="1" dirty="0"/>
              <a:t> </a:t>
            </a:r>
            <a:endParaRPr lang="pl-PL" dirty="0"/>
          </a:p>
          <a:p>
            <a:pPr marL="0" indent="0">
              <a:buNone/>
            </a:pPr>
            <a:r>
              <a:rPr lang="pl-PL" b="1" i="1" dirty="0"/>
              <a:t> Komisja Rewizyjna:</a:t>
            </a:r>
            <a:endParaRPr lang="pl-PL" dirty="0"/>
          </a:p>
          <a:p>
            <a:r>
              <a:rPr lang="pl-PL" dirty="0"/>
              <a:t> 1. Waldemar Bartczak </a:t>
            </a:r>
          </a:p>
          <a:p>
            <a:r>
              <a:rPr lang="pl-PL" dirty="0"/>
              <a:t> 2. Jacek Rudnicki          </a:t>
            </a:r>
          </a:p>
          <a:p>
            <a:r>
              <a:rPr lang="pl-PL" dirty="0"/>
              <a:t>3. Anna Gancarczyk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b="1" dirty="0"/>
              <a:t>2005 r. 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Realizowane zadania:</a:t>
            </a:r>
          </a:p>
          <a:p>
            <a:pPr marL="0" lvl="0" indent="0">
              <a:buNone/>
            </a:pPr>
            <a:r>
              <a:rPr lang="pl-PL" dirty="0"/>
              <a:t>Z inicjatywy Zarządu LOT-u rozpisany został wśród uczniów Gimnazjum w Sztutowie konkurs na logo Stowarzyszenia. </a:t>
            </a:r>
          </a:p>
          <a:p>
            <a:pPr marL="0" indent="0">
              <a:buNone/>
            </a:pPr>
            <a:r>
              <a:rPr lang="pl-PL" dirty="0"/>
              <a:t>I   miejsce – Olga Rudzińska – nagroda: rower turystyczny, </a:t>
            </a:r>
          </a:p>
          <a:p>
            <a:pPr marL="0" indent="0">
              <a:buNone/>
            </a:pPr>
            <a:r>
              <a:rPr lang="pl-PL" dirty="0"/>
              <a:t>II  miejsce – Klaudia Wołowska – nagroda: zestaw akcesoria komputerowe</a:t>
            </a:r>
            <a:r>
              <a:rPr lang="pl-PL" dirty="0" smtClean="0"/>
              <a:t>,</a:t>
            </a:r>
          </a:p>
          <a:p>
            <a:pPr marL="0" indent="0">
              <a:buNone/>
            </a:pPr>
            <a:r>
              <a:rPr lang="pl-PL" dirty="0" smtClean="0"/>
              <a:t>   </a:t>
            </a:r>
            <a:r>
              <a:rPr lang="pl-PL" dirty="0"/>
              <a:t>III miejsce – Maciej Sala – nagroda: zestaw akcesoria komputerowe.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2005</a:t>
            </a:r>
            <a:endParaRPr lang="pl-PL" dirty="0"/>
          </a:p>
        </p:txBody>
      </p:sp>
      <p:pic>
        <p:nvPicPr>
          <p:cNvPr id="4" name="Picture 2" descr="C:\Users\Krystyna\Desktop\LOT 2015\LOGO LOTU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" y="685200"/>
            <a:ext cx="2088232" cy="1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 descr="C:\Users\Krystyna\Downloads\olga_rudzinska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58" y="2780928"/>
            <a:ext cx="3214179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979712" y="2259222"/>
            <a:ext cx="6064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Autorka logo Stowarzyszenia Ola Rudzińska </a:t>
            </a:r>
          </a:p>
        </p:txBody>
      </p:sp>
      <p:pic>
        <p:nvPicPr>
          <p:cNvPr id="7" name="Obraz 6" descr="C:\Users\Krystyna\Desktop\LOT 2015\LOGO LOTU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65104"/>
            <a:ext cx="2448272" cy="1859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0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1699</TotalTime>
  <Words>2264</Words>
  <Application>Microsoft Office PowerPoint</Application>
  <PresentationFormat>Pokaz na ekranie (4:3)</PresentationFormat>
  <Paragraphs>372</Paragraphs>
  <Slides>55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Kształt fali</vt:lpstr>
      <vt:lpstr> </vt:lpstr>
      <vt:lpstr> </vt:lpstr>
      <vt:lpstr>2004</vt:lpstr>
      <vt:lpstr>2004</vt:lpstr>
      <vt:lpstr>2005</vt:lpstr>
      <vt:lpstr>2005</vt:lpstr>
      <vt:lpstr>2005</vt:lpstr>
      <vt:lpstr>2005</vt:lpstr>
      <vt:lpstr>2005</vt:lpstr>
      <vt:lpstr>2005</vt:lpstr>
      <vt:lpstr> Od 2005 r. cyklicznie  organizowany jest Ogólnopolski Turniej Piłki Siatkowej „Trójek” na boiskach „Mini Camp” i Bumerang z okazji Dnia Rybaka w Kątach Rybackich. </vt:lpstr>
      <vt:lpstr>2006</vt:lpstr>
      <vt:lpstr> Od początku działalności LOT angażował się w organizację  imprez przyciągających turystów:  Eliminacje w eliminacji do Mistrzostw Świata w poławianiu bursztynu na plaży w Sztutowie i Kątach Rybackich</vt:lpstr>
      <vt:lpstr>2007</vt:lpstr>
      <vt:lpstr> Sztutowskie lato</vt:lpstr>
      <vt:lpstr>2008</vt:lpstr>
      <vt:lpstr>2008</vt:lpstr>
      <vt:lpstr>2008</vt:lpstr>
      <vt:lpstr>„Pogoń za lisem” w Ośrodku Jazdy Konnej w Sztutowie (gospodarz)  - impreza z  okazji Hubertusa - święta jeźdźców i myśliwych, zawody o puchar  LOT Sztutowo </vt:lpstr>
      <vt:lpstr>2009</vt:lpstr>
      <vt:lpstr>2009</vt:lpstr>
      <vt:lpstr>  DNI RYBAKA  OGÓLNOPOLSKIE IMIENINY PIOTRA I PAWŁA  W KĄTACH RYBACKICH Kilkakrotnie pozyskaliśmy dodatkowe fundusze zewnętrzne  od Samorządu Województwa Pomorskiego i  Powiatu Nowodworskiego w na organizację tej imprezy. </vt:lpstr>
      <vt:lpstr>2009</vt:lpstr>
      <vt:lpstr>Targi turystyczne – co roku uczestniczymy w targach m.in. w Warszawie, Gdańsku, Berlinie</vt:lpstr>
      <vt:lpstr>2009</vt:lpstr>
      <vt:lpstr>2010</vt:lpstr>
      <vt:lpstr>  EDEN -European Destinations of ExcelleNce</vt:lpstr>
      <vt:lpstr>2010</vt:lpstr>
      <vt:lpstr>2010</vt:lpstr>
      <vt:lpstr>2011</vt:lpstr>
      <vt:lpstr>W dniu 2 lipca 2011 r. odbyło się uroczyste otwarcie starych fotografii „ Rybacy w Kątach”  Miejsce wystawy: Muzeum Zalewu Wiślanego w Kątach Rybackich.  </vt:lpstr>
      <vt:lpstr>  W 2011 roku podczas trwania regionalnych Obchodów Światowego Dnia Turystyki uhonorowano działalność kolegi Janusza Kurowskiego z firmy Yes. Produktem turystycznym lata w konkursie Pomorskiej Regionalnej Organizacji Turystycznej zostały ekobusy dowożące turystów do plaży. </vt:lpstr>
      <vt:lpstr>2012</vt:lpstr>
      <vt:lpstr>2012</vt:lpstr>
      <vt:lpstr>2012</vt:lpstr>
      <vt:lpstr> Nordic Walking w Krainie Kormoranów                                  Od 2012 r. organizujemy  rajd jesienny – listopad </vt:lpstr>
      <vt:lpstr>2013</vt:lpstr>
      <vt:lpstr>2014</vt:lpstr>
      <vt:lpstr>Kąpiel morsów: jesień- listopad, wiosna- marzec </vt:lpstr>
      <vt:lpstr>2014</vt:lpstr>
      <vt:lpstr> Gala disco polo – początek lipca  – impreza 2-3 dniowa  </vt:lpstr>
      <vt:lpstr>2014</vt:lpstr>
      <vt:lpstr>2015</vt:lpstr>
      <vt:lpstr>2014</vt:lpstr>
      <vt:lpstr>2015</vt:lpstr>
      <vt:lpstr>2015</vt:lpstr>
      <vt:lpstr>2015</vt:lpstr>
      <vt:lpstr>2015</vt:lpstr>
      <vt:lpstr>2015</vt:lpstr>
      <vt:lpstr>2015</vt:lpstr>
      <vt:lpstr>2005-2015</vt:lpstr>
      <vt:lpstr>2005-2015</vt:lpstr>
      <vt:lpstr>Lokalna Organizacja Gminy Sztutowo</vt:lpstr>
      <vt:lpstr>Lokalna Organizacja Gminy Sztutowo</vt:lpstr>
      <vt:lpstr>Lokalna Organizacja Gminy Sztutowo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Dynamizacja rozwoju Mierzei Wiślanej poprzez doskonalenie efektywnych metod promocji przez koalicję samorządów z lokalnymi organizacjami turystycznymi.</dc:title>
  <dc:creator>Krystyna Chabska</dc:creator>
  <cp:lastModifiedBy>Krystyna Chabska</cp:lastModifiedBy>
  <cp:revision>97</cp:revision>
  <dcterms:created xsi:type="dcterms:W3CDTF">2015-01-17T08:39:29Z</dcterms:created>
  <dcterms:modified xsi:type="dcterms:W3CDTF">2015-06-26T19:55:19Z</dcterms:modified>
</cp:coreProperties>
</file>